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2" r:id="rId1"/>
  </p:sldMasterIdLst>
  <p:notesMasterIdLst>
    <p:notesMasterId r:id="rId80"/>
  </p:notesMasterIdLst>
  <p:sldIdLst>
    <p:sldId id="653" r:id="rId2"/>
    <p:sldId id="545" r:id="rId3"/>
    <p:sldId id="389" r:id="rId4"/>
    <p:sldId id="794" r:id="rId5"/>
    <p:sldId id="390" r:id="rId6"/>
    <p:sldId id="821" r:id="rId7"/>
    <p:sldId id="823" r:id="rId8"/>
    <p:sldId id="822" r:id="rId9"/>
    <p:sldId id="824" r:id="rId10"/>
    <p:sldId id="709" r:id="rId11"/>
    <p:sldId id="825" r:id="rId12"/>
    <p:sldId id="303" r:id="rId13"/>
    <p:sldId id="711" r:id="rId14"/>
    <p:sldId id="311" r:id="rId15"/>
    <p:sldId id="828" r:id="rId16"/>
    <p:sldId id="315" r:id="rId17"/>
    <p:sldId id="302" r:id="rId18"/>
    <p:sldId id="830" r:id="rId19"/>
    <p:sldId id="786" r:id="rId20"/>
    <p:sldId id="318" r:id="rId21"/>
    <p:sldId id="326" r:id="rId22"/>
    <p:sldId id="716" r:id="rId23"/>
    <p:sldId id="835" r:id="rId24"/>
    <p:sldId id="836" r:id="rId25"/>
    <p:sldId id="839" r:id="rId26"/>
    <p:sldId id="837" r:id="rId27"/>
    <p:sldId id="719" r:id="rId28"/>
    <p:sldId id="720" r:id="rId29"/>
    <p:sldId id="722" r:id="rId30"/>
    <p:sldId id="721" r:id="rId31"/>
    <p:sldId id="833" r:id="rId32"/>
    <p:sldId id="802" r:id="rId33"/>
    <p:sldId id="834" r:id="rId34"/>
    <p:sldId id="803" r:id="rId35"/>
    <p:sldId id="840" r:id="rId36"/>
    <p:sldId id="816" r:id="rId37"/>
    <p:sldId id="724" r:id="rId38"/>
    <p:sldId id="820" r:id="rId39"/>
    <p:sldId id="762" r:id="rId40"/>
    <p:sldId id="812" r:id="rId41"/>
    <p:sldId id="798" r:id="rId42"/>
    <p:sldId id="841" r:id="rId43"/>
    <p:sldId id="843" r:id="rId44"/>
    <p:sldId id="842" r:id="rId45"/>
    <p:sldId id="806" r:id="rId46"/>
    <p:sldId id="817" r:id="rId47"/>
    <p:sldId id="826" r:id="rId48"/>
    <p:sldId id="827" r:id="rId49"/>
    <p:sldId id="831" r:id="rId50"/>
    <p:sldId id="729" r:id="rId51"/>
    <p:sldId id="730" r:id="rId52"/>
    <p:sldId id="763" r:id="rId53"/>
    <p:sldId id="792" r:id="rId54"/>
    <p:sldId id="735" r:id="rId55"/>
    <p:sldId id="737" r:id="rId56"/>
    <p:sldId id="736" r:id="rId57"/>
    <p:sldId id="776" r:id="rId58"/>
    <p:sldId id="801" r:id="rId59"/>
    <p:sldId id="739" r:id="rId60"/>
    <p:sldId id="740" r:id="rId61"/>
    <p:sldId id="741" r:id="rId62"/>
    <p:sldId id="777" r:id="rId63"/>
    <p:sldId id="805" r:id="rId64"/>
    <p:sldId id="813" r:id="rId65"/>
    <p:sldId id="811" r:id="rId66"/>
    <p:sldId id="748" r:id="rId67"/>
    <p:sldId id="749" r:id="rId68"/>
    <p:sldId id="750" r:id="rId69"/>
    <p:sldId id="804" r:id="rId70"/>
    <p:sldId id="807" r:id="rId71"/>
    <p:sldId id="808" r:id="rId72"/>
    <p:sldId id="809" r:id="rId73"/>
    <p:sldId id="815" r:id="rId74"/>
    <p:sldId id="799" r:id="rId75"/>
    <p:sldId id="800" r:id="rId76"/>
    <p:sldId id="818" r:id="rId77"/>
    <p:sldId id="819" r:id="rId78"/>
    <p:sldId id="832" r:id="rId7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7" d="100"/>
          <a:sy n="77" d="100"/>
        </p:scale>
        <p:origin x="161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B4073-E677-4061-BFDD-8E70B0753E20}" type="datetimeFigureOut">
              <a:rPr lang="es-EC" smtClean="0"/>
              <a:t>18/5/2026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CAF44-8939-4661-9780-8B567ABCFF0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108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FA04C-D7CF-4861-95F0-3F5ACF508755}" type="datetimeFigureOut">
              <a:rPr lang="en-US" dirty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816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C42F-EA91-460E-9436-9A6C9B1CB0C6}" type="datetimeFigureOut">
              <a:rPr lang="en-US" dirty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721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23D4350-0632-4F67-B357-AFC21C62564D}" type="datetimeFigureOut">
              <a:rPr lang="en-US" dirty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372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31A35-803D-44FA-BA88-E6B5FB347587}" type="datetimeFigureOut">
              <a:rPr lang="en-US" dirty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34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56CED-B3EE-49D9-9922-CBB48E543356}" type="datetimeFigureOut">
              <a:rPr lang="en-US" dirty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81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F9237B0-CC05-45CB-9D8E-44851499E325}" type="datetimeFigureOut">
              <a:rPr lang="en-US" dirty="0"/>
              <a:t>5/18/2026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012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1777-83B6-4CFA-89A1-52400FB2059F}" type="datetimeFigureOut">
              <a:rPr lang="en-US" dirty="0"/>
              <a:t>5/18/2026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501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AA2A1-C9A8-42DC-AF5F-29D58FE3A81E}" type="datetimeFigureOut">
              <a:rPr lang="en-US" dirty="0"/>
              <a:t>5/18/2026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460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C28B6-2144-4760-B3DF-18C646FA52B1}" type="datetimeFigureOut">
              <a:rPr lang="en-US" dirty="0"/>
              <a:t>5/18/2026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92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B24B-F41A-4540-8EEC-C29B4F79802D}" type="datetimeFigureOut">
              <a:rPr lang="en-US" dirty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0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F989E-5397-49EE-B0F5-E72D9FFD7EC0}" type="datetimeFigureOut">
              <a:rPr lang="en-US" dirty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52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51F38EA-B09F-4C97-9264-D1353869D1EA}" type="datetimeFigureOut">
              <a:rPr lang="en-US" dirty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872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3" r:id="rId1"/>
    <p:sldLayoutId id="2147484504" r:id="rId2"/>
    <p:sldLayoutId id="2147484505" r:id="rId3"/>
    <p:sldLayoutId id="2147484506" r:id="rId4"/>
    <p:sldLayoutId id="2147484507" r:id="rId5"/>
    <p:sldLayoutId id="2147484508" r:id="rId6"/>
    <p:sldLayoutId id="2147484509" r:id="rId7"/>
    <p:sldLayoutId id="2147484510" r:id="rId8"/>
    <p:sldLayoutId id="2147484511" r:id="rId9"/>
    <p:sldLayoutId id="2147484512" r:id="rId10"/>
    <p:sldLayoutId id="214748451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hdphoto" Target="../media/hdphoto2.wdp"/><Relationship Id="rId7" Type="http://schemas.openxmlformats.org/officeDocument/2006/relationships/image" Target="../media/image4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microsoft.com/office/2007/relationships/hdphoto" Target="../media/hdphoto2.wdp"/><Relationship Id="rId7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hdphoto" Target="../media/hdphoto1.wdp"/><Relationship Id="rId7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microsoft.com/office/2007/relationships/hdphoto" Target="../media/hdphoto1.wdp"/><Relationship Id="rId7" Type="http://schemas.openxmlformats.org/officeDocument/2006/relationships/image" Target="../media/image6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61.jpeg"/><Relationship Id="rId4" Type="http://schemas.openxmlformats.org/officeDocument/2006/relationships/image" Target="../media/image4.png"/><Relationship Id="rId9" Type="http://schemas.openxmlformats.org/officeDocument/2006/relationships/image" Target="../media/image64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microsoft.com/office/2007/relationships/hdphoto" Target="../media/hdphoto2.wdp"/><Relationship Id="rId7" Type="http://schemas.openxmlformats.org/officeDocument/2006/relationships/image" Target="../media/image6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jpeg"/><Relationship Id="rId4" Type="http://schemas.openxmlformats.org/officeDocument/2006/relationships/image" Target="../media/image73.png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8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openxmlformats.org/officeDocument/2006/relationships/image" Target="../media/image78.png"/><Relationship Id="rId9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7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8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CFB57ED5-941D-44E2-9320-56A0A026F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1714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A1BE9A9-6FBF-4CF1-8F0C-BFCFF1FD9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203" y="653241"/>
            <a:ext cx="818159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2D012E6-0334-4C7C-AC8D-A9ACD403955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70" r="5762" b="3"/>
          <a:stretch>
            <a:fillRect/>
          </a:stretch>
        </p:blipFill>
        <p:spPr>
          <a:xfrm>
            <a:off x="197204" y="1233437"/>
            <a:ext cx="3822777" cy="4089831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C4AE8163-578C-46A4-BF65-BD3AEEF2A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0" y="822325"/>
            <a:ext cx="3862197" cy="4846228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46F56CC-F97A-40DF-9A88-6D8BF7A6A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203" y="5756954"/>
            <a:ext cx="818159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94818F1-2ACF-4181-B8B6-7637EB92BD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5190" y="5257800"/>
            <a:ext cx="810678" cy="1080902"/>
            <a:chOff x="9685338" y="4460675"/>
            <a:chExt cx="1080904" cy="1080902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1BF4AB6-91C5-40DA-AFC8-BBDA46BB2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A6D6306-ED75-4DC2-9BEF-160516C2FA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E2CDFA5-7EA9-79C6-0CB7-FC91D22728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836" y="1440944"/>
            <a:ext cx="5329960" cy="37844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91824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925885" y="1340768"/>
            <a:ext cx="6912768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C" sz="4000" b="1" dirty="0">
                <a:solidFill>
                  <a:srgbClr val="002060"/>
                </a:solidFill>
              </a:rPr>
              <a:t>Período </a:t>
            </a:r>
          </a:p>
          <a:p>
            <a:r>
              <a:rPr lang="es-EC" sz="4000" b="1" dirty="0">
                <a:solidFill>
                  <a:srgbClr val="002060"/>
                </a:solidFill>
              </a:rPr>
              <a:t>1ro.-enero al 31 dic- 2025</a:t>
            </a:r>
          </a:p>
          <a:p>
            <a:endParaRPr lang="es-EC" sz="4000" b="1" dirty="0">
              <a:solidFill>
                <a:srgbClr val="00B0F0"/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539552" y="3429000"/>
            <a:ext cx="8064896" cy="219624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C" sz="2400" b="1" i="1" dirty="0">
                <a:solidFill>
                  <a:srgbClr val="002060"/>
                </a:solidFill>
              </a:rPr>
              <a:t>Presentado por:</a:t>
            </a:r>
          </a:p>
          <a:p>
            <a:pPr algn="ctr"/>
            <a:endParaRPr lang="es-EC" sz="2400" b="1" i="1" dirty="0">
              <a:solidFill>
                <a:srgbClr val="002060"/>
              </a:solidFill>
            </a:endParaRPr>
          </a:p>
          <a:p>
            <a:pPr algn="ctr"/>
            <a:endParaRPr lang="es-EC" sz="2400" b="1" i="1" dirty="0">
              <a:solidFill>
                <a:srgbClr val="002060"/>
              </a:solidFill>
            </a:endParaRPr>
          </a:p>
          <a:p>
            <a:pPr algn="ctr"/>
            <a:r>
              <a:rPr lang="es-EC" sz="2400" b="1" i="1" dirty="0">
                <a:solidFill>
                  <a:srgbClr val="002060"/>
                </a:solidFill>
              </a:rPr>
              <a:t>Sr. Jorge Tigre Lucero</a:t>
            </a:r>
          </a:p>
          <a:p>
            <a:pPr algn="ctr"/>
            <a:r>
              <a:rPr lang="es-EC" sz="2400" b="1" i="1" dirty="0">
                <a:solidFill>
                  <a:srgbClr val="002060"/>
                </a:solidFill>
              </a:rPr>
              <a:t>PRESIDENTE DEL GAD PARROQUIAL </a:t>
            </a:r>
          </a:p>
          <a:p>
            <a:pPr algn="ctr"/>
            <a:r>
              <a:rPr lang="es-EC" sz="2400" b="1" i="1" dirty="0">
                <a:solidFill>
                  <a:srgbClr val="002060"/>
                </a:solidFill>
              </a:rPr>
              <a:t>RURAL DE JADAN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7A22052-EEC1-05FC-B81E-4D34E7B1ED7A}"/>
              </a:ext>
            </a:extLst>
          </p:cNvPr>
          <p:cNvSpPr txBox="1"/>
          <p:nvPr/>
        </p:nvSpPr>
        <p:spPr>
          <a:xfrm>
            <a:off x="925884" y="256440"/>
            <a:ext cx="7919941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cap="all" dirty="0"/>
              <a:t>INFORME DE RENDICIÓN DE CUENTAS</a:t>
            </a:r>
            <a:r>
              <a:rPr sz="2800" b="1" dirty="0"/>
              <a:t>​</a:t>
            </a:r>
            <a:br>
              <a:rPr sz="2800" b="1" dirty="0"/>
            </a:br>
            <a:r>
              <a:rPr lang="en-US" sz="2800" b="1" cap="all" dirty="0"/>
              <a:t> 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1096385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/>
              <a:t>BASE LEGAL  QUE AMPARA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802386" y="2320412"/>
            <a:ext cx="7543800" cy="3851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182880" algn="l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800">
                <a:latin typeface="+mn-lt"/>
                <a:ea typeface="+mn-ea"/>
                <a:cs typeface="+mn-cs"/>
              </a:rPr>
              <a:t>Constitución Política del Ecuador</a:t>
            </a:r>
          </a:p>
          <a:p>
            <a:pPr marL="457200" indent="-182880" algn="l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800">
                <a:latin typeface="+mn-lt"/>
                <a:ea typeface="+mn-ea"/>
                <a:cs typeface="+mn-cs"/>
              </a:rPr>
              <a:t>Ley Orgánica de Participación Ciudadana.</a:t>
            </a:r>
          </a:p>
          <a:p>
            <a:pPr marL="457200" indent="-182880" algn="l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800">
                <a:latin typeface="+mn-lt"/>
                <a:ea typeface="+mn-ea"/>
                <a:cs typeface="+mn-cs"/>
              </a:rPr>
              <a:t>Ley Orgánica del Consejo de Participación Ciudadana y Control Social</a:t>
            </a:r>
          </a:p>
          <a:p>
            <a:pPr marL="457200" indent="-182880" algn="l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800">
                <a:latin typeface="+mn-lt"/>
                <a:ea typeface="+mn-ea"/>
                <a:cs typeface="+mn-cs"/>
              </a:rPr>
              <a:t>RESOLUCIÓN No. CPCCS-PLE-SG-004-O-2026-0030 del 28-01-2026, que aprueba la reforma al Reglamento de Rendición de Cuentas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092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4F3DD3-8DAC-43FA-A09E-4B55E8ACB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143" y="1026859"/>
            <a:ext cx="7900477" cy="4152383"/>
          </a:xfrm>
        </p:spPr>
        <p:txBody>
          <a:bodyPr>
            <a:normAutofit/>
          </a:bodyPr>
          <a:lstStyle/>
          <a:p>
            <a:pPr algn="ctr"/>
            <a:r>
              <a:rPr lang="es-EC">
                <a:solidFill>
                  <a:srgbClr val="002060"/>
                </a:solidFill>
                <a:latin typeface="Elephant"/>
              </a:rPr>
              <a:t>INGRESOS OBTENIDOS </a:t>
            </a:r>
            <a:br>
              <a:rPr lang="es-EC">
                <a:solidFill>
                  <a:srgbClr val="002060"/>
                </a:solidFill>
                <a:latin typeface="Elephant"/>
              </a:rPr>
            </a:br>
            <a:br>
              <a:rPr lang="es-EC">
                <a:latin typeface="Elephant"/>
              </a:rPr>
            </a:br>
            <a:br>
              <a:rPr lang="es-EC">
                <a:latin typeface="Elephant"/>
              </a:rPr>
            </a:br>
            <a:r>
              <a:rPr lang="es-EC">
                <a:solidFill>
                  <a:srgbClr val="002060"/>
                </a:solidFill>
                <a:latin typeface="Elephant"/>
              </a:rPr>
              <a:t>AÑO 2025</a:t>
            </a:r>
            <a:br>
              <a:rPr lang="es-EC">
                <a:solidFill>
                  <a:srgbClr val="002060"/>
                </a:solidFill>
                <a:latin typeface="Elephant"/>
              </a:rPr>
            </a:br>
            <a:endParaRPr lang="es-EC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54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2940062" y="652533"/>
            <a:ext cx="3298775" cy="396500"/>
          </a:xfrm>
        </p:spPr>
        <p:txBody>
          <a:bodyPr>
            <a:noAutofit/>
          </a:bodyPr>
          <a:lstStyle/>
          <a:p>
            <a:r>
              <a:rPr lang="es-EC" sz="3200" b="1">
                <a:solidFill>
                  <a:srgbClr val="002060"/>
                </a:solidFill>
                <a:latin typeface="Cooper Black"/>
              </a:rPr>
              <a:t>IMPUESTOS 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50CA637-CF10-4030-BF06-6E1F5E8E19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46803"/>
              </p:ext>
            </p:extLst>
          </p:nvPr>
        </p:nvGraphicFramePr>
        <p:xfrm>
          <a:off x="647564" y="1884109"/>
          <a:ext cx="7884875" cy="2596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7203">
                  <a:extLst>
                    <a:ext uri="{9D8B030D-6E8A-4147-A177-3AD203B41FA5}">
                      <a16:colId xmlns:a16="http://schemas.microsoft.com/office/drawing/2014/main" val="2428226709"/>
                    </a:ext>
                  </a:extLst>
                </a:gridCol>
                <a:gridCol w="2477672">
                  <a:extLst>
                    <a:ext uri="{9D8B030D-6E8A-4147-A177-3AD203B41FA5}">
                      <a16:colId xmlns:a16="http://schemas.microsoft.com/office/drawing/2014/main" val="561408966"/>
                    </a:ext>
                  </a:extLst>
                </a:gridCol>
              </a:tblGrid>
              <a:tr h="290189">
                <a:tc>
                  <a:txBody>
                    <a:bodyPr/>
                    <a:lstStyle/>
                    <a:p>
                      <a:pPr algn="ctr" rtl="0" fontAlgn="t"/>
                      <a:r>
                        <a:rPr lang="es-EC" sz="2800" u="none" strike="noStrike">
                          <a:effectLst/>
                          <a:latin typeface="Arial"/>
                          <a:cs typeface="Arial"/>
                        </a:rPr>
                        <a:t>DETALLE</a:t>
                      </a:r>
                      <a:endParaRPr lang="es-EC" sz="2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EC" sz="2800" u="none" strike="noStrike">
                          <a:effectLst/>
                          <a:latin typeface="Arial"/>
                          <a:cs typeface="Arial"/>
                        </a:rPr>
                        <a:t> MONTO  </a:t>
                      </a:r>
                      <a:endParaRPr lang="es-EC" sz="2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/>
                </a:tc>
                <a:extLst>
                  <a:ext uri="{0D108BD9-81ED-4DB2-BD59-A6C34878D82A}">
                    <a16:rowId xmlns:a16="http://schemas.microsoft.com/office/drawing/2014/main" val="3902299828"/>
                  </a:ext>
                </a:extLst>
              </a:tr>
              <a:tr h="290189">
                <a:tc>
                  <a:txBody>
                    <a:bodyPr/>
                    <a:lstStyle/>
                    <a:p>
                      <a:pPr algn="l" rtl="0" fontAlgn="t"/>
                      <a:r>
                        <a:rPr lang="es-MX" sz="2800" u="none" strike="noStrike">
                          <a:effectLst/>
                          <a:latin typeface="Arial"/>
                          <a:cs typeface="Arial"/>
                        </a:rPr>
                        <a:t>Impuestos de Predios Urbanos</a:t>
                      </a:r>
                      <a:endParaRPr lang="es-MX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2800" u="none" strike="noStrike">
                          <a:effectLst/>
                          <a:latin typeface="Arial"/>
                          <a:cs typeface="Arial"/>
                        </a:rPr>
                        <a:t>     5,056.66 </a:t>
                      </a:r>
                      <a:endParaRPr lang="es-EC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/>
                </a:tc>
                <a:extLst>
                  <a:ext uri="{0D108BD9-81ED-4DB2-BD59-A6C34878D82A}">
                    <a16:rowId xmlns:a16="http://schemas.microsoft.com/office/drawing/2014/main" val="501539792"/>
                  </a:ext>
                </a:extLst>
              </a:tr>
              <a:tr h="290189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2800" u="none" strike="noStrike">
                          <a:effectLst/>
                          <a:latin typeface="Arial"/>
                          <a:cs typeface="Arial"/>
                        </a:rPr>
                        <a:t>Impuestos de Predios Rústicos</a:t>
                      </a:r>
                      <a:endParaRPr lang="es-MX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800" u="none" strike="noStrike">
                          <a:effectLst/>
                          <a:latin typeface="Arial"/>
                          <a:cs typeface="Arial"/>
                        </a:rPr>
                        <a:t>   20,255.61 </a:t>
                      </a:r>
                      <a:endParaRPr lang="es-EC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3499664654"/>
                  </a:ext>
                </a:extLst>
              </a:tr>
              <a:tr h="290189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2800" u="none" strike="noStrike">
                          <a:effectLst/>
                          <a:latin typeface="Arial"/>
                          <a:cs typeface="Arial"/>
                        </a:rPr>
                        <a:t>Impuestos de Patentes Comerciales</a:t>
                      </a:r>
                      <a:endParaRPr lang="es-EC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800" u="none" strike="noStrike">
                          <a:effectLst/>
                          <a:latin typeface="Arial"/>
                          <a:cs typeface="Arial"/>
                        </a:rPr>
                        <a:t>   17,351.48 </a:t>
                      </a:r>
                      <a:endParaRPr lang="es-EC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367294275"/>
                  </a:ext>
                </a:extLst>
              </a:tr>
              <a:tr h="290188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2800" b="1" u="none" strike="noStrike" err="1">
                          <a:effectLst/>
                          <a:latin typeface="Arial"/>
                          <a:cs typeface="Arial"/>
                        </a:rPr>
                        <a:t>TOTAL</a:t>
                      </a:r>
                      <a:r>
                        <a:rPr lang="es-MX" sz="2800" b="1" u="none" strike="noStrike">
                          <a:effectLst/>
                          <a:latin typeface="Arial"/>
                          <a:cs typeface="Arial"/>
                        </a:rPr>
                        <a:t> IMPUESTOS</a:t>
                      </a:r>
                    </a:p>
                  </a:txBody>
                  <a:tcPr marL="7215" marR="7215" marT="721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800" b="1" u="none" strike="noStrike">
                          <a:effectLst/>
                          <a:latin typeface="Arial"/>
                          <a:cs typeface="Arial"/>
                        </a:rPr>
                        <a:t>42,663.75</a:t>
                      </a: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2917587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9350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>
            <a:extLst>
              <a:ext uri="{FF2B5EF4-FFF2-40B4-BE49-F238E27FC236}">
                <a16:creationId xmlns:a16="http://schemas.microsoft.com/office/drawing/2014/main" id="{CE23A139-C87E-269F-E7BF-19FBB6FD2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301" y="778359"/>
            <a:ext cx="6637039" cy="566208"/>
          </a:xfrm>
        </p:spPr>
        <p:txBody>
          <a:bodyPr>
            <a:normAutofit/>
          </a:bodyPr>
          <a:lstStyle/>
          <a:p>
            <a:pPr algn="ctr"/>
            <a:r>
              <a:rPr lang="es-EC" sz="2800" b="1">
                <a:solidFill>
                  <a:srgbClr val="002060"/>
                </a:solidFill>
                <a:latin typeface="Cooper Black"/>
              </a:rPr>
              <a:t>TASAS Y CONTRIBUCIONES</a:t>
            </a:r>
            <a:endParaRPr lang="es-ES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2522B836-4A57-B970-D1C6-FB464F75A9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903220"/>
              </p:ext>
            </p:extLst>
          </p:nvPr>
        </p:nvGraphicFramePr>
        <p:xfrm>
          <a:off x="446048" y="2040673"/>
          <a:ext cx="8288912" cy="2975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45948">
                  <a:extLst>
                    <a:ext uri="{9D8B030D-6E8A-4147-A177-3AD203B41FA5}">
                      <a16:colId xmlns:a16="http://schemas.microsoft.com/office/drawing/2014/main" val="2428226709"/>
                    </a:ext>
                  </a:extLst>
                </a:gridCol>
                <a:gridCol w="1542964">
                  <a:extLst>
                    <a:ext uri="{9D8B030D-6E8A-4147-A177-3AD203B41FA5}">
                      <a16:colId xmlns:a16="http://schemas.microsoft.com/office/drawing/2014/main" val="561408966"/>
                    </a:ext>
                  </a:extLst>
                </a:gridCol>
              </a:tblGrid>
              <a:tr h="341494">
                <a:tc>
                  <a:txBody>
                    <a:bodyPr/>
                    <a:lstStyle/>
                    <a:p>
                      <a:pPr algn="ctr" rtl="0" fontAlgn="t"/>
                      <a:r>
                        <a:rPr lang="es-EC" sz="1800" u="none" strike="noStrike">
                          <a:effectLst/>
                          <a:latin typeface="Arial"/>
                          <a:cs typeface="Arial"/>
                        </a:rPr>
                        <a:t>DETALLE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EC" sz="1800" u="none" strike="noStrike">
                          <a:effectLst/>
                          <a:latin typeface="Arial"/>
                          <a:cs typeface="Arial"/>
                        </a:rPr>
                        <a:t> MONTO  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/>
                </a:tc>
                <a:extLst>
                  <a:ext uri="{0D108BD9-81ED-4DB2-BD59-A6C34878D82A}">
                    <a16:rowId xmlns:a16="http://schemas.microsoft.com/office/drawing/2014/main" val="3902299828"/>
                  </a:ext>
                </a:extLst>
              </a:tr>
              <a:tr h="73177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2000" u="none" strike="noStrike">
                          <a:effectLst/>
                          <a:latin typeface="Arial"/>
                          <a:cs typeface="Arial"/>
                        </a:rPr>
                        <a:t>Por servicios administrativos en recaudaciones impuestos y tasas</a:t>
                      </a:r>
                      <a:endParaRPr lang="es-MX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000" u="none" strike="noStrike">
                          <a:effectLst/>
                          <a:latin typeface="Arial"/>
                          <a:cs typeface="Arial"/>
                        </a:rPr>
                        <a:t>   11,695.50 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2917587506"/>
                  </a:ext>
                </a:extLst>
              </a:tr>
              <a:tr h="374018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2000" u="none" strike="noStrike">
                          <a:effectLst/>
                          <a:latin typeface="Arial"/>
                          <a:cs typeface="Arial"/>
                        </a:rPr>
                        <a:t>Ocupación de lugares públicos: 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000" u="none" strike="noStrike">
                          <a:effectLst/>
                          <a:latin typeface="Arial"/>
                          <a:cs typeface="Arial"/>
                        </a:rPr>
                        <a:t>        771.00 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3935619942"/>
                  </a:ext>
                </a:extLst>
              </a:tr>
              <a:tr h="455327">
                <a:tc>
                  <a:txBody>
                    <a:bodyPr/>
                    <a:lstStyle/>
                    <a:p>
                      <a:pPr indent="0" algn="l" rtl="0" fontAlgn="ctr"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es-MX" sz="2000" u="none" strike="noStrike">
                          <a:effectLst/>
                          <a:latin typeface="Arial"/>
                          <a:cs typeface="Arial"/>
                        </a:rPr>
                        <a:t>Feria de mi pueblo                                                           </a:t>
                      </a:r>
                    </a:p>
                  </a:txBody>
                  <a:tcPr marL="259724" marR="7215" marT="7215" marB="0" anchor="ctr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MX" sz="2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591.00</a:t>
                      </a:r>
                      <a:endParaRPr lang="es-ES" sz="2000"/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2656522886"/>
                  </a:ext>
                </a:extLst>
              </a:tr>
              <a:tr h="731776">
                <a:tc>
                  <a:txBody>
                    <a:bodyPr/>
                    <a:lstStyle/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es-MX" sz="2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Uso temporal espacio público Cancha Centro Parroquial   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259724" marR="7214" marT="7214" marB="0" anchor="ctr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MX" sz="2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180.00</a:t>
                      </a:r>
                      <a:endParaRPr lang="es-ES" sz="2000"/>
                    </a:p>
                  </a:txBody>
                  <a:tcPr marL="7214" marR="7214" marT="7214" marB="0" anchor="ctr"/>
                </a:tc>
                <a:extLst>
                  <a:ext uri="{0D108BD9-81ED-4DB2-BD59-A6C34878D82A}">
                    <a16:rowId xmlns:a16="http://schemas.microsoft.com/office/drawing/2014/main" val="1037543561"/>
                  </a:ext>
                </a:extLst>
              </a:tr>
              <a:tr h="341494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b="1" u="none" strike="noStrike" err="1">
                          <a:effectLst/>
                          <a:latin typeface="Arial"/>
                          <a:cs typeface="Arial"/>
                        </a:rPr>
                        <a:t>TOTAL</a:t>
                      </a:r>
                      <a:r>
                        <a:rPr lang="es-EC" sz="1800" b="1" u="none" strike="noStrike">
                          <a:effectLst/>
                          <a:latin typeface="Arial"/>
                          <a:cs typeface="Arial"/>
                        </a:rPr>
                        <a:t> DE INGRESOS POR TASAS Y CONTRIBUCIONES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u="none" strike="noStrike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s-EC" sz="1800" b="1" u="none" strike="noStrike">
                          <a:effectLst/>
                          <a:latin typeface="Arial"/>
                          <a:cs typeface="Arial"/>
                        </a:rPr>
                        <a:t>12,466.50</a:t>
                      </a: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1792322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5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6FFFC4-A080-A9E9-50B1-D06CBC2AA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549376" cy="561130"/>
          </a:xfrm>
        </p:spPr>
        <p:txBody>
          <a:bodyPr/>
          <a:lstStyle/>
          <a:p>
            <a:pPr algn="ctr"/>
            <a:r>
              <a:rPr lang="es-EC" sz="2800" b="1">
                <a:solidFill>
                  <a:srgbClr val="002060"/>
                </a:solidFill>
                <a:latin typeface="Cooper Black"/>
              </a:rPr>
              <a:t>RENTAS DE INVERSIONES Y MULTAS</a:t>
            </a:r>
            <a:endParaRPr lang="es-ES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E0A5B3F-C889-2497-9162-D944CC256A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10470"/>
              </p:ext>
            </p:extLst>
          </p:nvPr>
        </p:nvGraphicFramePr>
        <p:xfrm>
          <a:off x="681018" y="1237227"/>
          <a:ext cx="7884876" cy="1957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45949">
                  <a:extLst>
                    <a:ext uri="{9D8B030D-6E8A-4147-A177-3AD203B41FA5}">
                      <a16:colId xmlns:a16="http://schemas.microsoft.com/office/drawing/2014/main" val="2428226709"/>
                    </a:ext>
                  </a:extLst>
                </a:gridCol>
                <a:gridCol w="1138927">
                  <a:extLst>
                    <a:ext uri="{9D8B030D-6E8A-4147-A177-3AD203B41FA5}">
                      <a16:colId xmlns:a16="http://schemas.microsoft.com/office/drawing/2014/main" val="561408966"/>
                    </a:ext>
                  </a:extLst>
                </a:gridCol>
              </a:tblGrid>
              <a:tr h="290189">
                <a:tc>
                  <a:txBody>
                    <a:bodyPr/>
                    <a:lstStyle/>
                    <a:p>
                      <a:pPr algn="ctr" rtl="0" fontAlgn="t"/>
                      <a:r>
                        <a:rPr lang="es-EC" sz="1800" u="none" strike="noStrike">
                          <a:effectLst/>
                        </a:rPr>
                        <a:t>DETALLE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EC" sz="1800" u="none" strike="noStrike">
                          <a:effectLst/>
                        </a:rPr>
                        <a:t> MONTO  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/>
                </a:tc>
                <a:extLst>
                  <a:ext uri="{0D108BD9-81ED-4DB2-BD59-A6C34878D82A}">
                    <a16:rowId xmlns:a16="http://schemas.microsoft.com/office/drawing/2014/main" val="3902299828"/>
                  </a:ext>
                </a:extLst>
              </a:tr>
              <a:tr h="290189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800" u="none" strike="noStrike">
                          <a:effectLst/>
                        </a:rPr>
                        <a:t>Arrendamiento de Bóvedas y nichos del Cementerio Parroquial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u="none" strike="noStrike">
                          <a:effectLst/>
                        </a:rPr>
                        <a:t>     6,834.14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3024330792"/>
                  </a:ext>
                </a:extLst>
              </a:tr>
              <a:tr h="290189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800" u="none" strike="noStrike">
                          <a:effectLst/>
                        </a:rPr>
                        <a:t>Intereses por mora en pago de impuestos de años anteriores al 2025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u="none" strike="noStrike">
                          <a:effectLst/>
                        </a:rPr>
                        <a:t>     7,121.59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1532335912"/>
                  </a:ext>
                </a:extLst>
              </a:tr>
              <a:tr h="290189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b="1" u="none" strike="noStrike" err="1">
                          <a:effectLst/>
                        </a:rPr>
                        <a:t>TOTAL</a:t>
                      </a:r>
                      <a:r>
                        <a:rPr lang="es-EC" sz="1800" b="1" u="none" strike="noStrike">
                          <a:effectLst/>
                        </a:rPr>
                        <a:t> DE INGRESOS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u="none" strike="noStrike">
                          <a:effectLst/>
                        </a:rPr>
                        <a:t> </a:t>
                      </a:r>
                      <a:r>
                        <a:rPr lang="es-EC" sz="1800" b="1" u="none" strike="noStrike">
                          <a:effectLst/>
                        </a:rPr>
                        <a:t> 13,955.73</a:t>
                      </a: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1792322454"/>
                  </a:ext>
                </a:extLst>
              </a:tr>
            </a:tbl>
          </a:graphicData>
        </a:graphic>
      </p:graphicFrame>
      <p:sp>
        <p:nvSpPr>
          <p:cNvPr id="7" name="Título 1">
            <a:extLst>
              <a:ext uri="{FF2B5EF4-FFF2-40B4-BE49-F238E27FC236}">
                <a16:creationId xmlns:a16="http://schemas.microsoft.com/office/drawing/2014/main" id="{00064585-CAA4-2C4B-E66A-CEEC22FA5460}"/>
              </a:ext>
            </a:extLst>
          </p:cNvPr>
          <p:cNvSpPr txBox="1">
            <a:spLocks/>
          </p:cNvSpPr>
          <p:nvPr/>
        </p:nvSpPr>
        <p:spPr>
          <a:xfrm>
            <a:off x="358698" y="3424837"/>
            <a:ext cx="7872761" cy="728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2800" b="1">
                <a:solidFill>
                  <a:srgbClr val="002060"/>
                </a:solidFill>
                <a:latin typeface="Cooper Black"/>
              </a:rPr>
              <a:t>TRANSFERENCIAS Y DONACIONES CORRIENTES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9469984E-B846-98AC-1ED2-133EC61DE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517391"/>
              </p:ext>
            </p:extLst>
          </p:nvPr>
        </p:nvGraphicFramePr>
        <p:xfrm>
          <a:off x="681017" y="4404172"/>
          <a:ext cx="7884876" cy="1905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45949">
                  <a:extLst>
                    <a:ext uri="{9D8B030D-6E8A-4147-A177-3AD203B41FA5}">
                      <a16:colId xmlns:a16="http://schemas.microsoft.com/office/drawing/2014/main" val="2428226709"/>
                    </a:ext>
                  </a:extLst>
                </a:gridCol>
                <a:gridCol w="1138927">
                  <a:extLst>
                    <a:ext uri="{9D8B030D-6E8A-4147-A177-3AD203B41FA5}">
                      <a16:colId xmlns:a16="http://schemas.microsoft.com/office/drawing/2014/main" val="561408966"/>
                    </a:ext>
                  </a:extLst>
                </a:gridCol>
              </a:tblGrid>
              <a:tr h="290189">
                <a:tc>
                  <a:txBody>
                    <a:bodyPr/>
                    <a:lstStyle/>
                    <a:p>
                      <a:pPr algn="ctr" rtl="0" fontAlgn="t"/>
                      <a:r>
                        <a:rPr lang="es-EC" sz="1800" u="none" strike="noStrike">
                          <a:effectLst/>
                        </a:rPr>
                        <a:t>DETALLE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EC" sz="1800" u="none" strike="noStrike">
                          <a:effectLst/>
                        </a:rPr>
                        <a:t> MONTO  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/>
                </a:tc>
                <a:extLst>
                  <a:ext uri="{0D108BD9-81ED-4DB2-BD59-A6C34878D82A}">
                    <a16:rowId xmlns:a16="http://schemas.microsoft.com/office/drawing/2014/main" val="3902299828"/>
                  </a:ext>
                </a:extLst>
              </a:tr>
              <a:tr h="290189">
                <a:tc>
                  <a:txBody>
                    <a:bodyPr/>
                    <a:lstStyle/>
                    <a:p>
                      <a:pPr lvl="0" indent="0" algn="l">
                        <a:buNone/>
                      </a:pPr>
                      <a:r>
                        <a:rPr lang="es-MX" sz="1600" b="0" i="0" u="none" strike="noStrike" noProof="0">
                          <a:solidFill>
                            <a:srgbClr val="000000"/>
                          </a:solidFill>
                          <a:effectLst/>
                          <a:latin typeface="Rockwell"/>
                        </a:rPr>
                        <a:t>Asignaciones del Ministerio de Economía y Finanzas, asignados a corriente</a:t>
                      </a:r>
                    </a:p>
                    <a:p>
                      <a:pPr lvl="0" algn="l">
                        <a:buNone/>
                      </a:pPr>
                      <a:endParaRPr lang="es-MX" sz="1800" u="none" strike="noStrike">
                        <a:effectLst/>
                      </a:endParaRPr>
                    </a:p>
                  </a:txBody>
                  <a:tcPr marL="7215" marR="7215" marT="721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u="none" strike="noStrike">
                          <a:effectLst/>
                        </a:rPr>
                        <a:t>     79,900.00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3024330792"/>
                  </a:ext>
                </a:extLst>
              </a:tr>
              <a:tr h="290189">
                <a:tc>
                  <a:txBody>
                    <a:bodyPr/>
                    <a:lstStyle/>
                    <a:p>
                      <a:pPr algn="l" rtl="0" fontAlgn="ctr"/>
                      <a:endParaRPr lang="es-MX" sz="1800" u="none" strike="noStrike">
                        <a:effectLst/>
                      </a:endParaRPr>
                    </a:p>
                  </a:txBody>
                  <a:tcPr marL="7215" marR="7215" marT="721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u="none" strike="noStrike">
                          <a:effectLst/>
                        </a:rPr>
                        <a:t>     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1532335912"/>
                  </a:ext>
                </a:extLst>
              </a:tr>
              <a:tr h="290189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b="1" u="none" strike="noStrike" err="1">
                          <a:effectLst/>
                        </a:rPr>
                        <a:t>TOTAL</a:t>
                      </a:r>
                      <a:r>
                        <a:rPr lang="es-EC" sz="1800" b="1" u="none" strike="noStrike">
                          <a:effectLst/>
                        </a:rPr>
                        <a:t> DE INGRESOS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u="none" strike="noStrike">
                          <a:effectLst/>
                        </a:rPr>
                        <a:t> </a:t>
                      </a:r>
                      <a:r>
                        <a:rPr lang="es-EC" sz="1800" b="1" u="none" strike="noStrike">
                          <a:effectLst/>
                        </a:rPr>
                        <a:t>  79,900.00</a:t>
                      </a: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1792322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7657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208B4FD1-7CA8-0568-A9CD-7D5AC9C54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379906"/>
              </p:ext>
            </p:extLst>
          </p:nvPr>
        </p:nvGraphicFramePr>
        <p:xfrm>
          <a:off x="568656" y="1046328"/>
          <a:ext cx="7884875" cy="3945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8547">
                  <a:extLst>
                    <a:ext uri="{9D8B030D-6E8A-4147-A177-3AD203B41FA5}">
                      <a16:colId xmlns:a16="http://schemas.microsoft.com/office/drawing/2014/main" val="2428226709"/>
                    </a:ext>
                  </a:extLst>
                </a:gridCol>
                <a:gridCol w="1616328">
                  <a:extLst>
                    <a:ext uri="{9D8B030D-6E8A-4147-A177-3AD203B41FA5}">
                      <a16:colId xmlns:a16="http://schemas.microsoft.com/office/drawing/2014/main" val="561408966"/>
                    </a:ext>
                  </a:extLst>
                </a:gridCol>
              </a:tblGrid>
              <a:tr h="1210636">
                <a:tc>
                  <a:txBody>
                    <a:bodyPr/>
                    <a:lstStyle/>
                    <a:p>
                      <a:pPr algn="ctr" rtl="0" fontAlgn="t"/>
                      <a:r>
                        <a:rPr lang="es-EC" sz="2400" u="none" strike="noStrike">
                          <a:effectLst/>
                        </a:rPr>
                        <a:t>DETALLE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EC" sz="2400" u="none" strike="noStrike">
                          <a:effectLst/>
                        </a:rPr>
                        <a:t> MONTO  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/>
                </a:tc>
                <a:extLst>
                  <a:ext uri="{0D108BD9-81ED-4DB2-BD59-A6C34878D82A}">
                    <a16:rowId xmlns:a16="http://schemas.microsoft.com/office/drawing/2014/main" val="3902299828"/>
                  </a:ext>
                </a:extLst>
              </a:tr>
              <a:tr h="807090">
                <a:tc>
                  <a:txBody>
                    <a:bodyPr/>
                    <a:lstStyle/>
                    <a:p>
                      <a:pPr indent="0" algn="l" rtl="0" fontAlgn="ctr">
                        <a:buClr>
                          <a:srgbClr val="000000"/>
                        </a:buClr>
                        <a:buSzPts val="1200"/>
                        <a:buNone/>
                      </a:pPr>
                      <a:r>
                        <a:rPr lang="es-MX" sz="2400" b="0" i="0" u="none" strike="noStrike" noProof="0">
                          <a:solidFill>
                            <a:srgbClr val="000000"/>
                          </a:solidFill>
                          <a:effectLst/>
                          <a:latin typeface="Rockwell"/>
                        </a:rPr>
                        <a:t>Emisión de Certificados de no adeudar                      </a:t>
                      </a:r>
                    </a:p>
                  </a:txBody>
                  <a:tcPr marL="259724" marR="7215" marT="7215" marB="0" anchor="ctr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MX" sz="2400" b="0" i="0" u="none" strike="noStrike" noProof="0">
                          <a:solidFill>
                            <a:srgbClr val="000000"/>
                          </a:solidFill>
                          <a:effectLst/>
                          <a:latin typeface="Rockwell"/>
                        </a:rPr>
                        <a:t>1,156.50</a:t>
                      </a:r>
                      <a:endParaRPr lang="es-ES" sz="2400"/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3862096631"/>
                  </a:ext>
                </a:extLst>
              </a:tr>
              <a:tr h="807090">
                <a:tc>
                  <a:txBody>
                    <a:bodyPr/>
                    <a:lstStyle/>
                    <a:p>
                      <a:pPr indent="0" algn="l" rtl="0" fontAlgn="ctr">
                        <a:buClr>
                          <a:srgbClr val="000000"/>
                        </a:buClr>
                        <a:buSzPts val="1200"/>
                        <a:buNone/>
                      </a:pPr>
                      <a:r>
                        <a:rPr lang="es-MX" sz="2400" u="none" strike="noStrike">
                          <a:effectLst/>
                        </a:rPr>
                        <a:t>Emisión de copias certificadas                                       </a:t>
                      </a:r>
                      <a:endParaRPr lang="es-MX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59724" marR="7215" marT="7215" marB="0" anchor="ctr"/>
                </a:tc>
                <a:tc>
                  <a:txBody>
                    <a:bodyPr/>
                    <a:lstStyle/>
                    <a:p>
                      <a:pPr marL="0" lvl="0" indent="0" algn="r">
                        <a:buClr>
                          <a:srgbClr val="000000"/>
                        </a:buClr>
                        <a:buNone/>
                      </a:pPr>
                      <a:r>
                        <a:rPr lang="es-MX" sz="2400" b="0" i="0" u="none" strike="noStrike" noProof="0">
                          <a:solidFill>
                            <a:srgbClr val="000000"/>
                          </a:solidFill>
                          <a:effectLst/>
                          <a:latin typeface="Rockwell"/>
                        </a:rPr>
                        <a:t>348.00</a:t>
                      </a:r>
                    </a:p>
                    <a:p>
                      <a:pPr lvl="0" algn="r">
                        <a:buNone/>
                      </a:pPr>
                      <a:endParaRPr lang="es-EC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3142187001"/>
                  </a:ext>
                </a:extLst>
              </a:tr>
              <a:tr h="80709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s-MX" sz="2400" u="none" strike="noStrike">
                          <a:effectLst/>
                        </a:rPr>
                        <a:t>Ingresos en emisión de formularios de declaración de patentes y </a:t>
                      </a:r>
                      <a:r>
                        <a:rPr lang="es-MX" sz="2400" u="none" strike="noStrike" err="1">
                          <a:effectLst/>
                        </a:rPr>
                        <a:t>stickers</a:t>
                      </a:r>
                      <a:endParaRPr lang="es-MX" sz="2400" u="none" strike="noStrike">
                        <a:effectLst/>
                      </a:endParaRPr>
                    </a:p>
                  </a:txBody>
                  <a:tcPr marL="259724" marR="7214" marT="7214" marB="0" anchor="ctr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MX" sz="2400" b="0" i="0" u="none" strike="noStrike" noProof="0">
                          <a:solidFill>
                            <a:srgbClr val="000000"/>
                          </a:solidFill>
                          <a:effectLst/>
                          <a:latin typeface="Rockwell"/>
                        </a:rPr>
                        <a:t>211.00</a:t>
                      </a:r>
                      <a:endParaRPr lang="es-ES" sz="2400"/>
                    </a:p>
                  </a:txBody>
                  <a:tcPr marL="7214" marR="7214" marT="7214" marB="0" anchor="ctr"/>
                </a:tc>
                <a:extLst>
                  <a:ext uri="{0D108BD9-81ED-4DB2-BD59-A6C34878D82A}">
                    <a16:rowId xmlns:a16="http://schemas.microsoft.com/office/drawing/2014/main" val="552925775"/>
                  </a:ext>
                </a:extLst>
              </a:tr>
              <a:tr h="313869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b="1" u="none" strike="noStrike" err="1">
                          <a:effectLst/>
                          <a:latin typeface="Arial"/>
                          <a:cs typeface="Arial"/>
                        </a:rPr>
                        <a:t>TOTAL</a:t>
                      </a:r>
                      <a:r>
                        <a:rPr lang="es-EC" sz="1800" b="1" u="none" strike="noStrike">
                          <a:effectLst/>
                          <a:latin typeface="Arial"/>
                          <a:cs typeface="Arial"/>
                        </a:rPr>
                        <a:t> OTROS  INGRESOS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 anchor="ctr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C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1,715.50</a:t>
                      </a:r>
                      <a:r>
                        <a:rPr lang="es-EC" sz="1800" b="1" u="none" strike="noStrike"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1792322454"/>
                  </a:ext>
                </a:extLst>
              </a:tr>
            </a:tbl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2D2D9DBA-DFE5-EE79-3ADA-51F715EDE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549376" cy="561130"/>
          </a:xfrm>
        </p:spPr>
        <p:txBody>
          <a:bodyPr/>
          <a:lstStyle/>
          <a:p>
            <a:pPr algn="ctr"/>
            <a:r>
              <a:rPr lang="es-EC" sz="2800" b="1">
                <a:solidFill>
                  <a:srgbClr val="002060"/>
                </a:solidFill>
                <a:latin typeface="Cooper Black"/>
              </a:rPr>
              <a:t>OTROS INGRESOS</a:t>
            </a:r>
          </a:p>
        </p:txBody>
      </p:sp>
    </p:spTree>
    <p:extLst>
      <p:ext uri="{BB962C8B-B14F-4D97-AF65-F5344CB8AC3E}">
        <p14:creationId xmlns:p14="http://schemas.microsoft.com/office/powerpoint/2010/main" val="3333182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9F69D4-CE1E-841C-713C-0636727FF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440" y="2121408"/>
            <a:ext cx="7872760" cy="405079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s-ES"/>
          </a:p>
          <a:p>
            <a:pPr>
              <a:buClr>
                <a:srgbClr val="9E3611"/>
              </a:buClr>
            </a:pPr>
            <a:endParaRPr lang="es-ES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2706A208-2C1A-E67A-E9FD-4D1DD07763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965383"/>
              </p:ext>
            </p:extLst>
          </p:nvPr>
        </p:nvGraphicFramePr>
        <p:xfrm>
          <a:off x="575331" y="2391795"/>
          <a:ext cx="7884875" cy="3424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3222">
                  <a:extLst>
                    <a:ext uri="{9D8B030D-6E8A-4147-A177-3AD203B41FA5}">
                      <a16:colId xmlns:a16="http://schemas.microsoft.com/office/drawing/2014/main" val="2428226709"/>
                    </a:ext>
                  </a:extLst>
                </a:gridCol>
                <a:gridCol w="1371653">
                  <a:extLst>
                    <a:ext uri="{9D8B030D-6E8A-4147-A177-3AD203B41FA5}">
                      <a16:colId xmlns:a16="http://schemas.microsoft.com/office/drawing/2014/main" val="561408966"/>
                    </a:ext>
                  </a:extLst>
                </a:gridCol>
              </a:tblGrid>
              <a:tr h="327709">
                <a:tc>
                  <a:txBody>
                    <a:bodyPr/>
                    <a:lstStyle/>
                    <a:p>
                      <a:pPr algn="ctr" rtl="0" fontAlgn="t"/>
                      <a:r>
                        <a:rPr lang="es-EC" sz="1800" b="1" u="none" strike="noStrike">
                          <a:effectLst/>
                          <a:latin typeface="Arial"/>
                          <a:cs typeface="Arial"/>
                        </a:rPr>
                        <a:t>DETALLE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EC" sz="1800" b="1" u="none" strike="noStrike">
                          <a:effectLst/>
                          <a:latin typeface="Arial"/>
                          <a:cs typeface="Arial"/>
                        </a:rPr>
                        <a:t> MONTO  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/>
                </a:tc>
                <a:extLst>
                  <a:ext uri="{0D108BD9-81ED-4DB2-BD59-A6C34878D82A}">
                    <a16:rowId xmlns:a16="http://schemas.microsoft.com/office/drawing/2014/main" val="3902299828"/>
                  </a:ext>
                </a:extLst>
              </a:tr>
              <a:tr h="569633">
                <a:tc>
                  <a:txBody>
                    <a:bodyPr/>
                    <a:lstStyle/>
                    <a:p>
                      <a:pPr indent="0" algn="l" rtl="0" fontAlgn="ctr">
                        <a:buClr>
                          <a:srgbClr val="000000"/>
                        </a:buClr>
                        <a:buSzPts val="1200"/>
                        <a:buNone/>
                      </a:pPr>
                      <a:r>
                        <a:rPr lang="es-MX" sz="1800" u="none" strike="noStrike">
                          <a:effectLst/>
                          <a:latin typeface="Arial"/>
                          <a:cs typeface="Arial"/>
                        </a:rPr>
                        <a:t>Transferencia del </a:t>
                      </a:r>
                      <a:r>
                        <a:rPr lang="es-MX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GAD Provincial del Azuay por Convenio 101-2024 de Comunidades de Equidad</a:t>
                      </a:r>
                    </a:p>
                  </a:txBody>
                  <a:tcPr marL="259724" marR="7215" marT="7215" marB="0" anchor="ctr"/>
                </a:tc>
                <a:tc>
                  <a:txBody>
                    <a:bodyPr/>
                    <a:lstStyle/>
                    <a:p>
                      <a:pPr marL="0" lvl="0" indent="0" algn="r">
                        <a:buClr>
                          <a:srgbClr val="000000"/>
                        </a:buClr>
                        <a:buNone/>
                      </a:pPr>
                      <a:r>
                        <a:rPr lang="es-MX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5,400.00</a:t>
                      </a: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3142187001"/>
                  </a:ext>
                </a:extLst>
              </a:tr>
              <a:tr h="300400">
                <a:tc>
                  <a:txBody>
                    <a:bodyPr/>
                    <a:lstStyle/>
                    <a:p>
                      <a:pPr lvl="0" indent="0" algn="l">
                        <a:buNone/>
                      </a:pPr>
                      <a:r>
                        <a:rPr lang="es-MX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Transferencia del GAD Municipal de Gualaceo por Convenio para el fortalecimiento cultural de la parroquia</a:t>
                      </a:r>
                    </a:p>
                  </a:txBody>
                  <a:tcPr marL="259724" marR="7214" marT="7214" marB="0" anchor="ctr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MX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3,000.00</a:t>
                      </a:r>
                    </a:p>
                  </a:txBody>
                  <a:tcPr marL="7214" marR="7214" marT="7214" marB="0" anchor="ctr"/>
                </a:tc>
                <a:extLst>
                  <a:ext uri="{0D108BD9-81ED-4DB2-BD59-A6C34878D82A}">
                    <a16:rowId xmlns:a16="http://schemas.microsoft.com/office/drawing/2014/main" val="552925775"/>
                  </a:ext>
                </a:extLst>
              </a:tr>
              <a:tr h="290189">
                <a:tc>
                  <a:txBody>
                    <a:bodyPr/>
                    <a:lstStyle/>
                    <a:p>
                      <a:pPr indent="0" algn="l" rtl="0" fontAlgn="ctr">
                        <a:buClr>
                          <a:srgbClr val="000000"/>
                        </a:buClr>
                        <a:buSzPts val="1200"/>
                        <a:buNone/>
                      </a:pPr>
                      <a:r>
                        <a:rPr lang="es-MX" sz="1800" u="none" strike="noStrike">
                          <a:effectLst/>
                          <a:latin typeface="Arial"/>
                          <a:cs typeface="Arial"/>
                        </a:rPr>
                        <a:t>Transferencia del aporte de la Ley 047, por la </a:t>
                      </a:r>
                      <a:r>
                        <a:rPr lang="es-MX" sz="1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la</a:t>
                      </a:r>
                      <a:r>
                        <a:rPr lang="es-MX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venta de energía eléctrica del año 2025</a:t>
                      </a:r>
                      <a:endParaRPr lang="es-MX" sz="180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259724" marR="7215" marT="7215" marB="0" anchor="ctr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C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21,991.39</a:t>
                      </a:r>
                      <a:r>
                        <a:rPr lang="es-EC" sz="1800" u="none" strike="noStrike">
                          <a:effectLst/>
                          <a:latin typeface="Arial"/>
                          <a:cs typeface="Arial"/>
                        </a:rPr>
                        <a:t> 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3875404270"/>
                  </a:ext>
                </a:extLst>
              </a:tr>
              <a:tr h="290189">
                <a:tc>
                  <a:txBody>
                    <a:bodyPr/>
                    <a:lstStyle/>
                    <a:p>
                      <a:pPr lvl="0" indent="0" algn="l">
                        <a:buNone/>
                      </a:pPr>
                      <a:r>
                        <a:rPr lang="es-MX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Transferencia del Ministerio de Economía y Finanzas, asignado a inversión</a:t>
                      </a:r>
                      <a:endParaRPr lang="es-ES" sz="1800">
                        <a:latin typeface="Arial"/>
                        <a:cs typeface="Arial"/>
                      </a:endParaRPr>
                    </a:p>
                  </a:txBody>
                  <a:tcPr marL="259724" marR="7215" marT="7215" marB="0" anchor="ctr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MX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143,973.55</a:t>
                      </a: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4258665673"/>
                  </a:ext>
                </a:extLst>
              </a:tr>
              <a:tr h="569633">
                <a:tc>
                  <a:txBody>
                    <a:bodyPr/>
                    <a:lstStyle/>
                    <a:p>
                      <a:pPr indent="0" algn="l" rtl="0" fontAlgn="ctr">
                        <a:buClr>
                          <a:srgbClr val="000000"/>
                        </a:buClr>
                        <a:buSzPts val="1200"/>
                        <a:buNone/>
                      </a:pPr>
                      <a:endParaRPr lang="es-MX" sz="180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259724" marR="7215" marT="721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s-EC" sz="180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246715948"/>
                  </a:ext>
                </a:extLst>
              </a:tr>
              <a:tr h="290189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b="1" u="none" strike="noStrike" err="1">
                          <a:effectLst/>
                          <a:latin typeface="Arial"/>
                          <a:cs typeface="Arial"/>
                        </a:rPr>
                        <a:t>TOTAL</a:t>
                      </a:r>
                      <a:r>
                        <a:rPr lang="es-EC" sz="1800" b="1" u="none" strike="noStrike">
                          <a:effectLst/>
                          <a:latin typeface="Arial"/>
                          <a:cs typeface="Arial"/>
                        </a:rPr>
                        <a:t> DE TRANSFERENCIAS RECIBIDAS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215" marR="7215" marT="7215" marB="0" anchor="ctr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C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174,364.94</a:t>
                      </a:r>
                      <a:r>
                        <a:rPr lang="es-EC" sz="1800" b="1" u="none" strike="noStrike"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7215" marR="7215" marT="7215" marB="0" anchor="ctr"/>
                </a:tc>
                <a:extLst>
                  <a:ext uri="{0D108BD9-81ED-4DB2-BD59-A6C34878D82A}">
                    <a16:rowId xmlns:a16="http://schemas.microsoft.com/office/drawing/2014/main" val="1792322454"/>
                  </a:ext>
                </a:extLst>
              </a:tr>
            </a:tbl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0FBAA712-6836-A248-B413-B847AC5697BA}"/>
              </a:ext>
            </a:extLst>
          </p:cNvPr>
          <p:cNvSpPr txBox="1">
            <a:spLocks/>
          </p:cNvSpPr>
          <p:nvPr/>
        </p:nvSpPr>
        <p:spPr>
          <a:xfrm>
            <a:off x="1875486" y="359639"/>
            <a:ext cx="6378497" cy="761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C" sz="3600" b="1">
                <a:solidFill>
                  <a:srgbClr val="002060"/>
                </a:solidFill>
                <a:latin typeface="Cooper Black"/>
              </a:rPr>
              <a:t>INGRESOS DE CAPITAL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9F657953-6012-1E39-E481-CEEEEE19B07E}"/>
              </a:ext>
            </a:extLst>
          </p:cNvPr>
          <p:cNvSpPr txBox="1">
            <a:spLocks/>
          </p:cNvSpPr>
          <p:nvPr/>
        </p:nvSpPr>
        <p:spPr>
          <a:xfrm>
            <a:off x="682305" y="1385551"/>
            <a:ext cx="7872761" cy="728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C" sz="2800" b="1">
                <a:solidFill>
                  <a:srgbClr val="002060"/>
                </a:solidFill>
                <a:latin typeface="Cooper Black"/>
              </a:rPr>
              <a:t>TRANSFERENCIAS RECIBIDAS</a:t>
            </a:r>
          </a:p>
        </p:txBody>
      </p:sp>
    </p:spTree>
    <p:extLst>
      <p:ext uri="{BB962C8B-B14F-4D97-AF65-F5344CB8AC3E}">
        <p14:creationId xmlns:p14="http://schemas.microsoft.com/office/powerpoint/2010/main" val="2878983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55976" cy="635022"/>
          </a:xfrm>
        </p:spPr>
        <p:txBody>
          <a:bodyPr>
            <a:normAutofit/>
          </a:bodyPr>
          <a:lstStyle/>
          <a:p>
            <a:pPr algn="ctr"/>
            <a:r>
              <a:rPr lang="es-EC" sz="2800" b="1">
                <a:solidFill>
                  <a:srgbClr val="002060"/>
                </a:solidFill>
                <a:latin typeface="Cooper Black" panose="0208090404030B020404" pitchFamily="18" charset="0"/>
              </a:rPr>
              <a:t>INGRESOS DE FINANCIAMIENTO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1D572FF-D547-3DF9-F276-B605B8A417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873765"/>
              </p:ext>
            </p:extLst>
          </p:nvPr>
        </p:nvGraphicFramePr>
        <p:xfrm>
          <a:off x="557560" y="1326995"/>
          <a:ext cx="7600739" cy="5150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9150">
                  <a:extLst>
                    <a:ext uri="{9D8B030D-6E8A-4147-A177-3AD203B41FA5}">
                      <a16:colId xmlns:a16="http://schemas.microsoft.com/office/drawing/2014/main" val="446856792"/>
                    </a:ext>
                  </a:extLst>
                </a:gridCol>
                <a:gridCol w="2101589">
                  <a:extLst>
                    <a:ext uri="{9D8B030D-6E8A-4147-A177-3AD203B41FA5}">
                      <a16:colId xmlns:a16="http://schemas.microsoft.com/office/drawing/2014/main" val="26252601"/>
                    </a:ext>
                  </a:extLst>
                </a:gridCol>
              </a:tblGrid>
              <a:tr h="64176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>
                          <a:latin typeface="Arial"/>
                          <a:cs typeface="Arial"/>
                        </a:rPr>
                        <a:t>DETALLE</a:t>
                      </a:r>
                    </a:p>
                    <a:p>
                      <a:pPr algn="ctr"/>
                      <a:endParaRPr lang="es-EC" sz="1800" b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>
                          <a:latin typeface="Arial"/>
                          <a:cs typeface="Arial"/>
                        </a:rPr>
                        <a:t>MONTO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848477"/>
                  </a:ext>
                </a:extLst>
              </a:tr>
              <a:tr h="535175">
                <a:tc gridSpan="2">
                  <a:txBody>
                    <a:bodyPr/>
                    <a:lstStyle/>
                    <a:p>
                      <a:pPr algn="ctr"/>
                      <a:r>
                        <a:rPr lang="es-EC" sz="1800" b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Cuentas pendientes del cobro de años anteriores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defTabSz="457200">
                        <a:tabLst/>
                        <a:defRPr/>
                      </a:pPr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322886"/>
                  </a:ext>
                </a:extLst>
              </a:tr>
              <a:tr h="53517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C" sz="1800" b="0">
                          <a:latin typeface="Arial"/>
                          <a:cs typeface="Arial"/>
                        </a:rPr>
                        <a:t>Del Ministerio de Economía y Finanzas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s-EC" sz="1800" b="0" i="0" u="none" strike="noStrike" kern="1200" baseline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65,956.88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322722"/>
                  </a:ext>
                </a:extLst>
              </a:tr>
              <a:tr h="53517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C" sz="1800" b="0">
                          <a:latin typeface="Arial"/>
                          <a:cs typeface="Arial"/>
                        </a:rPr>
                        <a:t>De Predios Urbanos de años anteriores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s-EC" sz="1800" b="0" i="0" u="none" strike="noStrike" kern="1200" baseline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1,327.17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174099"/>
                  </a:ext>
                </a:extLst>
              </a:tr>
              <a:tr h="53517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C" sz="1800" b="0">
                          <a:latin typeface="Arial"/>
                          <a:cs typeface="Arial"/>
                        </a:rPr>
                        <a:t>De Predios Rurales de años anteriores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s-EC" sz="1800" b="0" i="0" u="none" strike="noStrike" kern="1200" baseline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9,315.48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764656"/>
                  </a:ext>
                </a:extLst>
              </a:tr>
              <a:tr h="53517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C" sz="1800" b="0">
                          <a:latin typeface="Arial"/>
                          <a:cs typeface="Arial"/>
                        </a:rPr>
                        <a:t>De devoluciones del IVA causado en años anteriores y tramitados ante el 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s-EC" sz="1800" b="0" i="0" u="none" strike="noStrike" kern="1200" baseline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22,161.21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491439"/>
                  </a:ext>
                </a:extLst>
              </a:tr>
              <a:tr h="535175">
                <a:tc>
                  <a:txBody>
                    <a:bodyPr/>
                    <a:lstStyle/>
                    <a:p>
                      <a:pPr lvl="0" indent="0" algn="l">
                        <a:buNone/>
                      </a:pPr>
                      <a:r>
                        <a:rPr lang="es-EC" sz="1800" b="0">
                          <a:latin typeface="Arial"/>
                          <a:cs typeface="Arial"/>
                        </a:rPr>
                        <a:t>Del </a:t>
                      </a:r>
                      <a:r>
                        <a:rPr lang="es-MX" sz="18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aporte de la Ley 047, por la venta de energía eléctrica del año 2024</a:t>
                      </a:r>
                    </a:p>
                    <a:p>
                      <a:pPr lvl="0" algn="l">
                        <a:buNone/>
                      </a:pPr>
                      <a:endParaRPr lang="es-EC" sz="1800" b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s-EC" sz="1800" b="0" i="0" u="none" strike="noStrike" kern="1200" baseline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21,991.39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866742"/>
                  </a:ext>
                </a:extLst>
              </a:tr>
              <a:tr h="81389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1">
                          <a:latin typeface="Arial"/>
                          <a:cs typeface="Arial"/>
                        </a:rPr>
                        <a:t>TOTAL </a:t>
                      </a:r>
                      <a:endParaRPr lang="es-EC" sz="2000" b="1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000" b="1">
                          <a:latin typeface="Arial"/>
                          <a:cs typeface="Arial"/>
                        </a:rPr>
                        <a:t>120,752.13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23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3784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123CDCF-53F5-4DBC-BDFD-1BF8D4F664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528343"/>
              </p:ext>
            </p:extLst>
          </p:nvPr>
        </p:nvGraphicFramePr>
        <p:xfrm>
          <a:off x="1120001" y="2042647"/>
          <a:ext cx="6457950" cy="676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8675">
                  <a:extLst>
                    <a:ext uri="{9D8B030D-6E8A-4147-A177-3AD203B41FA5}">
                      <a16:colId xmlns:a16="http://schemas.microsoft.com/office/drawing/2014/main" val="2825262046"/>
                    </a:ext>
                  </a:extLst>
                </a:gridCol>
                <a:gridCol w="1819275">
                  <a:extLst>
                    <a:ext uri="{9D8B030D-6E8A-4147-A177-3AD203B41FA5}">
                      <a16:colId xmlns:a16="http://schemas.microsoft.com/office/drawing/2014/main" val="3575874031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algn="l" fontAlgn="base">
                        <a:lnSpc>
                          <a:spcPts val="2160"/>
                        </a:lnSpc>
                        <a:buNone/>
                      </a:pPr>
                      <a:r>
                        <a:rPr lang="es-EC" sz="1800" b="1" i="0" err="1">
                          <a:solidFill>
                            <a:srgbClr val="000000"/>
                          </a:solidFill>
                          <a:effectLst/>
                          <a:latin typeface="Rockwell"/>
                        </a:rPr>
                        <a:t>TOTAL</a:t>
                      </a:r>
                      <a:r>
                        <a:rPr lang="es-EC" sz="1800" b="1" i="0">
                          <a:solidFill>
                            <a:srgbClr val="000000"/>
                          </a:solidFill>
                          <a:effectLst/>
                          <a:latin typeface="Rockwell"/>
                        </a:rPr>
                        <a:t> INGRESOS DEVENGADOS DEL AÑO 2025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  <a:latin typeface="Rockwell"/>
                      </a:endParaRPr>
                    </a:p>
                  </a:txBody>
                  <a:tcPr>
                    <a:lnL w="88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60"/>
                        </a:lnSpc>
                        <a:buNone/>
                      </a:pPr>
                      <a:r>
                        <a:rPr lang="es-EC" sz="1800" b="1" i="0">
                          <a:solidFill>
                            <a:srgbClr val="000000"/>
                          </a:solidFill>
                          <a:effectLst/>
                          <a:latin typeface="Rockwell"/>
                        </a:rPr>
                        <a:t>445,818.46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88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2191736"/>
                  </a:ext>
                </a:extLst>
              </a:tr>
            </a:tbl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E3BA46EE-4B66-442D-B2EB-4B8638CCE38D}"/>
              </a:ext>
            </a:extLst>
          </p:cNvPr>
          <p:cNvSpPr/>
          <p:nvPr/>
        </p:nvSpPr>
        <p:spPr>
          <a:xfrm>
            <a:off x="840986" y="3685507"/>
            <a:ext cx="7272808" cy="9361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C" b="1"/>
              <a:t>Medio de verificación: </a:t>
            </a:r>
            <a:endParaRPr lang="es-ES"/>
          </a:p>
          <a:p>
            <a:pPr algn="ctr"/>
            <a:endParaRPr lang="es-EC" b="1"/>
          </a:p>
          <a:p>
            <a:pPr algn="ctr"/>
            <a:r>
              <a:rPr lang="es-EC" b="1"/>
              <a:t>Cédula Presupuestaria Ingresos del año 2025</a:t>
            </a:r>
            <a:endParaRPr lang="es-EC"/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id="{08CA9CBC-EBFB-36D1-F349-1CD883843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86" y="784755"/>
            <a:ext cx="7455976" cy="635022"/>
          </a:xfrm>
        </p:spPr>
        <p:txBody>
          <a:bodyPr>
            <a:normAutofit/>
          </a:bodyPr>
          <a:lstStyle/>
          <a:p>
            <a:pPr algn="ctr"/>
            <a:r>
              <a:rPr lang="es-EC" sz="2800" b="1" err="1">
                <a:solidFill>
                  <a:srgbClr val="002060"/>
                </a:solidFill>
                <a:latin typeface="Cooper Black"/>
              </a:rPr>
              <a:t>TOTAL</a:t>
            </a:r>
            <a:r>
              <a:rPr lang="es-EC" sz="2800" b="1">
                <a:solidFill>
                  <a:srgbClr val="002060"/>
                </a:solidFill>
                <a:latin typeface="Cooper Black"/>
              </a:rPr>
              <a:t> DE INGRESOS  </a:t>
            </a:r>
          </a:p>
        </p:txBody>
      </p:sp>
    </p:spTree>
    <p:extLst>
      <p:ext uri="{BB962C8B-B14F-4D97-AF65-F5344CB8AC3E}">
        <p14:creationId xmlns:p14="http://schemas.microsoft.com/office/powerpoint/2010/main" val="4135552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C3D25154-9EF7-4C33-9AAC-7B3BE089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88670" y="676920"/>
            <a:ext cx="7843209" cy="2756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lnSpc>
                <a:spcPct val="80000"/>
              </a:lnSpc>
              <a:spcAft>
                <a:spcPts val="600"/>
              </a:spcAft>
            </a:pPr>
            <a:r>
              <a:rPr lang="en-US" sz="4000" b="1" cap="all">
                <a:solidFill>
                  <a:srgbClr val="002060"/>
                </a:solidFill>
                <a:latin typeface="Elephant"/>
              </a:rPr>
              <a:t>GASTOS EJECUTADOS </a:t>
            </a:r>
            <a:endParaRPr lang="en-US">
              <a:solidFill>
                <a:srgbClr val="262626"/>
              </a:solidFill>
              <a:latin typeface="Rockwell Condensed" panose="02060603050405020104"/>
            </a:endParaRPr>
          </a:p>
          <a:p>
            <a:pPr algn="ctr" defTabSz="914400">
              <a:lnSpc>
                <a:spcPct val="80000"/>
              </a:lnSpc>
              <a:spcAft>
                <a:spcPts val="600"/>
              </a:spcAft>
            </a:pPr>
            <a:r>
              <a:rPr lang="en-US" sz="4000" b="1" cap="all">
                <a:solidFill>
                  <a:srgbClr val="002060"/>
                </a:solidFill>
                <a:latin typeface="Elephant"/>
              </a:rPr>
              <a:t>EN EL 2025 </a:t>
            </a:r>
            <a:endParaRPr lang="en-US"/>
          </a:p>
          <a:p>
            <a:pPr algn="ctr" defTabSz="914400">
              <a:lnSpc>
                <a:spcPct val="80000"/>
              </a:lnSpc>
              <a:spcAft>
                <a:spcPts val="600"/>
              </a:spcAft>
            </a:pPr>
            <a:endParaRPr lang="en-US" sz="4000" b="1" cap="all">
              <a:solidFill>
                <a:srgbClr val="002060"/>
              </a:solidFill>
              <a:latin typeface="Elephant"/>
            </a:endParaRPr>
          </a:p>
          <a:p>
            <a:pPr defTabSz="914400">
              <a:lnSpc>
                <a:spcPct val="80000"/>
              </a:lnSpc>
              <a:spcAft>
                <a:spcPts val="600"/>
              </a:spcAft>
            </a:pPr>
            <a:endParaRPr lang="en-US" sz="6700" b="1" cap="all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604E8C0-C927-4C06-A96A-BF3323BA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9144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DCECFD5-4C30-4892-9FF0-540E1795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84192" y="5111496"/>
            <a:ext cx="810678" cy="1080902"/>
            <a:chOff x="10245590" y="5111496"/>
            <a:chExt cx="1080904" cy="1080902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5C67F70-EAFE-425C-8422-591620A96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D47FA16B-C217-4D91-84EA-5B0846BD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2E20A80-C35E-5F6B-31AE-EFA9701F8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142650"/>
              </p:ext>
            </p:extLst>
          </p:nvPr>
        </p:nvGraphicFramePr>
        <p:xfrm>
          <a:off x="1465270" y="2874561"/>
          <a:ext cx="5120639" cy="1483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618">
                  <a:extLst>
                    <a:ext uri="{9D8B030D-6E8A-4147-A177-3AD203B41FA5}">
                      <a16:colId xmlns:a16="http://schemas.microsoft.com/office/drawing/2014/main" val="2849965516"/>
                    </a:ext>
                  </a:extLst>
                </a:gridCol>
                <a:gridCol w="4315021">
                  <a:extLst>
                    <a:ext uri="{9D8B030D-6E8A-4147-A177-3AD203B41FA5}">
                      <a16:colId xmlns:a16="http://schemas.microsoft.com/office/drawing/2014/main" val="3477077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GASTOS CORRIENTES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9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>
                          <a:latin typeface="Arial"/>
                          <a:cs typeface="Arial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>
                          <a:latin typeface="Arial"/>
                          <a:cs typeface="Arial"/>
                        </a:rPr>
                        <a:t>GASTOS DE INVERSIÓN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07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>
                          <a:latin typeface="Arial"/>
                          <a:cs typeface="Arial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>
                          <a:latin typeface="Arial"/>
                          <a:cs typeface="Arial"/>
                        </a:rPr>
                        <a:t>GASTOS DE CAPITAL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908338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381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125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>
            <a:extLst>
              <a:ext uri="{FF2B5EF4-FFF2-40B4-BE49-F238E27FC236}">
                <a16:creationId xmlns:a16="http://schemas.microsoft.com/office/drawing/2014/main" id="{7A37B476-8E3C-3AF6-3E7F-B0591F414407}"/>
              </a:ext>
            </a:extLst>
          </p:cNvPr>
          <p:cNvSpPr txBox="1">
            <a:spLocks/>
          </p:cNvSpPr>
          <p:nvPr/>
        </p:nvSpPr>
        <p:spPr>
          <a:xfrm>
            <a:off x="1043608" y="188640"/>
            <a:ext cx="6552728" cy="4320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C" sz="2400" b="1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latin typeface="Arial Rounded MT Bold"/>
              </a:rPr>
              <a:t>GASTO CORRIENTE</a:t>
            </a:r>
            <a:endParaRPr lang="es-EC" sz="2400" b="1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algn="ctr"/>
            <a:endParaRPr lang="es-EC" sz="2400" b="1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D1AEC60C-E099-4755-8B44-3F18FC663D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147888"/>
              </p:ext>
            </p:extLst>
          </p:nvPr>
        </p:nvGraphicFramePr>
        <p:xfrm>
          <a:off x="680224" y="903248"/>
          <a:ext cx="7560839" cy="5858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56">
                  <a:extLst>
                    <a:ext uri="{9D8B030D-6E8A-4147-A177-3AD203B41FA5}">
                      <a16:colId xmlns:a16="http://schemas.microsoft.com/office/drawing/2014/main" val="1067102279"/>
                    </a:ext>
                  </a:extLst>
                </a:gridCol>
                <a:gridCol w="1656183">
                  <a:extLst>
                    <a:ext uri="{9D8B030D-6E8A-4147-A177-3AD203B41FA5}">
                      <a16:colId xmlns:a16="http://schemas.microsoft.com/office/drawing/2014/main" val="1709784930"/>
                    </a:ext>
                  </a:extLst>
                </a:gridCol>
              </a:tblGrid>
              <a:tr h="424469"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C" sz="2400" b="1" i="0" u="none" strike="noStrike" noProof="0">
                          <a:solidFill>
                            <a:srgbClr val="002060"/>
                          </a:solidFill>
                          <a:effectLst/>
                          <a:latin typeface="Arial Rounded MT Bold"/>
                          <a:cs typeface="Arial"/>
                        </a:rPr>
                        <a:t>GASTO EN PERSONAL ADMINISTRATIVO</a:t>
                      </a:r>
                      <a:endParaRPr lang="es-ES"/>
                    </a:p>
                  </a:txBody>
                  <a:tcPr marL="7588" marR="7588" marT="758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278335"/>
                  </a:ext>
                </a:extLst>
              </a:tr>
              <a:tr h="58714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C" sz="1800" b="1" i="0" u="none" strike="noStrike" noProof="0">
                          <a:solidFill>
                            <a:srgbClr val="002060"/>
                          </a:solidFill>
                          <a:effectLst/>
                          <a:latin typeface="Arial"/>
                          <a:cs typeface="Arial"/>
                        </a:rPr>
                        <a:t>REMUNERACIONES UNIFICADAS</a:t>
                      </a:r>
                      <a:endParaRPr lang="es-ES">
                        <a:solidFill>
                          <a:srgbClr val="002060"/>
                        </a:solidFill>
                      </a:endParaRPr>
                    </a:p>
                  </a:txBody>
                  <a:tcPr marL="7588" marR="7588" marT="7588" marB="0" anchor="ctr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endParaRPr lang="es-EC" sz="1800" b="1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7588" marR="7588" marT="7588" marB="0" anchor="ctr"/>
                </a:tc>
                <a:extLst>
                  <a:ext uri="{0D108BD9-81ED-4DB2-BD59-A6C34878D82A}">
                    <a16:rowId xmlns:a16="http://schemas.microsoft.com/office/drawing/2014/main" val="1217491923"/>
                  </a:ext>
                </a:extLst>
              </a:tr>
              <a:tr h="587145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800" b="1" u="none" strike="noStrike">
                          <a:effectLst/>
                          <a:latin typeface="Arial"/>
                          <a:cs typeface="Arial"/>
                        </a:rPr>
                        <a:t>Sueldo de 12 meses de: </a:t>
                      </a:r>
                      <a:r>
                        <a:rPr lang="es-MX" sz="1800" b="0" i="0" u="none" strike="noStrike" noProof="0">
                          <a:effectLst/>
                          <a:latin typeface="Arial"/>
                          <a:cs typeface="Arial"/>
                        </a:rPr>
                        <a:t>Presidente, 4 Vocales, Secretaria-Tesorera y Recaudadora</a:t>
                      </a:r>
                      <a:endParaRPr lang="es-MX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588" marR="7588" marT="7588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b="1" u="none" strike="noStrike">
                          <a:effectLst/>
                          <a:latin typeface="Arial"/>
                          <a:cs typeface="Arial"/>
                        </a:rPr>
                        <a:t>55,195.38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588" marR="7588" marT="7588" marB="0" anchor="ctr"/>
                </a:tc>
                <a:extLst>
                  <a:ext uri="{0D108BD9-81ED-4DB2-BD59-A6C34878D82A}">
                    <a16:rowId xmlns:a16="http://schemas.microsoft.com/office/drawing/2014/main" val="1184410396"/>
                  </a:ext>
                </a:extLst>
              </a:tr>
              <a:tr h="41385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b="1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  <a:cs typeface="Arial"/>
                        </a:rPr>
                        <a:t>REMUERACIONES COMPLEMENTARIAS</a:t>
                      </a:r>
                      <a:endParaRPr lang="es-EC" sz="1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588" marR="7588" marT="7588" marB="0" anchor="ctr"/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s-EC" sz="1800" b="1" u="none" strike="noStrike">
                          <a:effectLst/>
                          <a:latin typeface="Arial"/>
                          <a:cs typeface="Arial"/>
                        </a:rPr>
                        <a:t>7,873.20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588" marR="91053" marT="7588" marB="0" anchor="ctr"/>
                </a:tc>
                <a:extLst>
                  <a:ext uri="{0D108BD9-81ED-4DB2-BD59-A6C34878D82A}">
                    <a16:rowId xmlns:a16="http://schemas.microsoft.com/office/drawing/2014/main" val="2602664173"/>
                  </a:ext>
                </a:extLst>
              </a:tr>
              <a:tr h="424469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800" b="1" u="none" strike="noStrike">
                          <a:effectLst/>
                          <a:latin typeface="Arial"/>
                          <a:cs typeface="Arial"/>
                        </a:rPr>
                        <a:t>(Décimo tercero y cuarto sueldo)</a:t>
                      </a:r>
                      <a:endParaRPr lang="es-MX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588" marR="7588" marT="7588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687171"/>
                  </a:ext>
                </a:extLst>
              </a:tr>
              <a:tr h="41385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b="1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  <a:cs typeface="Arial"/>
                        </a:rPr>
                        <a:t>REMUNERACION TEMPORALES</a:t>
                      </a:r>
                      <a:endParaRPr lang="es-EC" sz="1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588" marR="7588" marT="7588" marB="0" anchor="ctr"/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s-EC" sz="1800" b="1" u="none" strike="noStrike">
                          <a:effectLst/>
                          <a:latin typeface="Arial"/>
                          <a:cs typeface="Arial"/>
                        </a:rPr>
                        <a:t>2,932.28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588" marR="91053" marT="7588" marB="0" anchor="ctr"/>
                </a:tc>
                <a:extLst>
                  <a:ext uri="{0D108BD9-81ED-4DB2-BD59-A6C34878D82A}">
                    <a16:rowId xmlns:a16="http://schemas.microsoft.com/office/drawing/2014/main" val="4162150880"/>
                  </a:ext>
                </a:extLst>
              </a:tr>
              <a:tr h="838324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800" b="1" u="none" strike="noStrike">
                          <a:effectLst/>
                          <a:latin typeface="Arial"/>
                          <a:cs typeface="Arial"/>
                        </a:rPr>
                        <a:t>Honorarios por subrogaciones de Suplentes en uso de vacaciones anuales de Vocales Principales:</a:t>
                      </a:r>
                      <a:endParaRPr lang="es-ES">
                        <a:latin typeface="Arial"/>
                        <a:cs typeface="Arial"/>
                      </a:endParaRPr>
                    </a:p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es-MX" sz="1800" b="1" u="none" strike="noStrike">
                          <a:effectLst/>
                          <a:latin typeface="Arial"/>
                          <a:cs typeface="Arial"/>
                        </a:rPr>
                        <a:t> Sr. Christian Vile </a:t>
                      </a:r>
                      <a:endParaRPr lang="es-ES">
                        <a:latin typeface="Arial"/>
                        <a:cs typeface="Arial"/>
                      </a:endParaRPr>
                    </a:p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es-MX" sz="1800" b="1" u="none" strike="noStrike">
                          <a:effectLst/>
                          <a:latin typeface="Arial"/>
                          <a:cs typeface="Arial"/>
                        </a:rPr>
                        <a:t>Sr. José Manuel Tenesaca</a:t>
                      </a:r>
                    </a:p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es-MX" sz="1800" b="1" u="none" strike="noStrike">
                          <a:effectLst/>
                          <a:latin typeface="Arial"/>
                          <a:cs typeface="Arial"/>
                        </a:rPr>
                        <a:t>Ab. Nancy Corte</a:t>
                      </a:r>
                    </a:p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es-MX" sz="1800" b="1" u="none" strike="noStrike">
                          <a:effectLst/>
                          <a:latin typeface="Arial"/>
                          <a:cs typeface="Arial"/>
                        </a:rPr>
                        <a:t>Sra. Andrea Carolina Tigre </a:t>
                      </a:r>
                    </a:p>
                  </a:txBody>
                  <a:tcPr marL="7588" marR="7588" marT="7588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125826"/>
                  </a:ext>
                </a:extLst>
              </a:tr>
              <a:tr h="424469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b="1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  <a:cs typeface="Arial"/>
                        </a:rPr>
                        <a:t>APORTE PATRONAL AL IESS</a:t>
                      </a:r>
                      <a:endParaRPr lang="es-EC" sz="1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588" marR="7588" marT="7588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b="1" u="none" strike="noStrike">
                          <a:effectLst/>
                          <a:latin typeface="Arial"/>
                          <a:cs typeface="Arial"/>
                        </a:rPr>
                        <a:t>6,154.20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588" marR="91053" marT="7588" marB="0" anchor="ctr"/>
                </a:tc>
                <a:extLst>
                  <a:ext uri="{0D108BD9-81ED-4DB2-BD59-A6C34878D82A}">
                    <a16:rowId xmlns:a16="http://schemas.microsoft.com/office/drawing/2014/main" val="888685656"/>
                  </a:ext>
                </a:extLst>
              </a:tr>
              <a:tr h="424469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b="1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  <a:cs typeface="Arial"/>
                        </a:rPr>
                        <a:t>FONDOS DE RESERVA</a:t>
                      </a:r>
                      <a:endParaRPr lang="es-EC" sz="1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588" marR="7588" marT="7588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b="1" u="none" strike="noStrike">
                          <a:effectLst/>
                          <a:latin typeface="Arial"/>
                          <a:cs typeface="Arial"/>
                        </a:rPr>
                        <a:t>4,597.77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588" marR="91053" marT="7588" marB="0" anchor="ctr"/>
                </a:tc>
                <a:extLst>
                  <a:ext uri="{0D108BD9-81ED-4DB2-BD59-A6C34878D82A}">
                    <a16:rowId xmlns:a16="http://schemas.microsoft.com/office/drawing/2014/main" val="4048233304"/>
                  </a:ext>
                </a:extLst>
              </a:tr>
              <a:tr h="505218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b="1" u="none" strike="noStrike" err="1">
                          <a:solidFill>
                            <a:srgbClr val="002060"/>
                          </a:solidFill>
                          <a:effectLst/>
                          <a:latin typeface="Arial"/>
                          <a:cs typeface="Arial"/>
                        </a:rPr>
                        <a:t>TOTAL</a:t>
                      </a:r>
                      <a:r>
                        <a:rPr lang="es-EC" sz="1800" b="1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  <a:cs typeface="Arial"/>
                        </a:rPr>
                        <a:t> GASTOS EN PERSONAL ADMINISTRATIVO</a:t>
                      </a:r>
                      <a:endParaRPr lang="es-EC" sz="1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588" marR="7588" marT="758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b="1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  <a:cs typeface="Arial"/>
                        </a:rPr>
                        <a:t>76,752.83</a:t>
                      </a:r>
                      <a:endParaRPr lang="es-EC" sz="1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588" marR="91053" marT="758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57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342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763688" y="168151"/>
            <a:ext cx="6012668" cy="504056"/>
          </a:xfrm>
        </p:spPr>
        <p:txBody>
          <a:bodyPr>
            <a:noAutofit/>
          </a:bodyPr>
          <a:lstStyle/>
          <a:p>
            <a:pPr algn="ctr"/>
            <a:r>
              <a:rPr lang="es-EC" sz="3200" b="1">
                <a:solidFill>
                  <a:srgbClr val="002060"/>
                </a:solidFill>
                <a:latin typeface="Arial Rounded MT Bold" panose="020F0704030504030204" pitchFamily="34" charset="0"/>
              </a:rPr>
              <a:t>GASTOS CORRIENTES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D0462B85-6DB3-4700-B712-7245349BE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385806"/>
              </p:ext>
            </p:extLst>
          </p:nvPr>
        </p:nvGraphicFramePr>
        <p:xfrm>
          <a:off x="795080" y="1623348"/>
          <a:ext cx="7560839" cy="3598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8651">
                  <a:extLst>
                    <a:ext uri="{9D8B030D-6E8A-4147-A177-3AD203B41FA5}">
                      <a16:colId xmlns:a16="http://schemas.microsoft.com/office/drawing/2014/main" val="37268489"/>
                    </a:ext>
                  </a:extLst>
                </a:gridCol>
                <a:gridCol w="1762188">
                  <a:extLst>
                    <a:ext uri="{9D8B030D-6E8A-4147-A177-3AD203B41FA5}">
                      <a16:colId xmlns:a16="http://schemas.microsoft.com/office/drawing/2014/main" val="13641118"/>
                    </a:ext>
                  </a:extLst>
                </a:gridCol>
              </a:tblGrid>
              <a:tr h="322612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MX" sz="2400" u="none" strike="noStrike">
                          <a:effectLst/>
                          <a:latin typeface="Arial"/>
                          <a:cs typeface="Arial"/>
                        </a:rPr>
                        <a:t>BIENES Y SERVICIOS DE CONSUMO</a:t>
                      </a:r>
                      <a:endParaRPr lang="es-MX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13003"/>
                  </a:ext>
                </a:extLst>
              </a:tr>
              <a:tr h="956341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2400" u="none" strike="noStrike">
                          <a:effectLst/>
                          <a:latin typeface="Arial"/>
                          <a:cs typeface="Arial"/>
                        </a:rPr>
                        <a:t>Energía Eléctrica de: Edificio del GAD Parroquial, Salón Parroquial, Cementerio y Casa Comunal</a:t>
                      </a:r>
                      <a:endParaRPr lang="es-MX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940.66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extLst>
                  <a:ext uri="{0D108BD9-81ED-4DB2-BD59-A6C34878D82A}">
                    <a16:rowId xmlns:a16="http://schemas.microsoft.com/office/drawing/2014/main" val="895986348"/>
                  </a:ext>
                </a:extLst>
              </a:tr>
              <a:tr h="32261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Teléfono e Internet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410.67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extLst>
                  <a:ext uri="{0D108BD9-81ED-4DB2-BD59-A6C34878D82A}">
                    <a16:rowId xmlns:a16="http://schemas.microsoft.com/office/drawing/2014/main" val="834258168"/>
                  </a:ext>
                </a:extLst>
              </a:tr>
              <a:tr h="32261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Agua Potable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272.65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extLst>
                  <a:ext uri="{0D108BD9-81ED-4DB2-BD59-A6C34878D82A}">
                    <a16:rowId xmlns:a16="http://schemas.microsoft.com/office/drawing/2014/main" val="3311710783"/>
                  </a:ext>
                </a:extLst>
              </a:tr>
              <a:tr h="32261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Servicios de recolección de basura por 4 predios del GAD Parroquial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16.92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extLst>
                  <a:ext uri="{0D108BD9-81ED-4DB2-BD59-A6C34878D82A}">
                    <a16:rowId xmlns:a16="http://schemas.microsoft.com/office/drawing/2014/main" val="3269801614"/>
                  </a:ext>
                </a:extLst>
              </a:tr>
              <a:tr h="639477">
                <a:tc>
                  <a:txBody>
                    <a:bodyPr/>
                    <a:lstStyle/>
                    <a:p>
                      <a:pPr algn="l" rtl="0" fontAlgn="ctr"/>
                      <a:endParaRPr lang="es-MX" sz="2400" b="1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s-EC" sz="2400" b="1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extLst>
                  <a:ext uri="{0D108BD9-81ED-4DB2-BD59-A6C34878D82A}">
                    <a16:rowId xmlns:a16="http://schemas.microsoft.com/office/drawing/2014/main" val="1634427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2312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F08B01-438D-9894-8B8A-CD366044A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s-ES"/>
          </a:p>
          <a:p>
            <a:pPr>
              <a:buClr>
                <a:srgbClr val="9E3611"/>
              </a:buClr>
            </a:pPr>
            <a:endParaRPr lang="es-ES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DAFC21D-367C-9542-136B-5AF621CB0B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854372"/>
              </p:ext>
            </p:extLst>
          </p:nvPr>
        </p:nvGraphicFramePr>
        <p:xfrm>
          <a:off x="797299" y="1720047"/>
          <a:ext cx="7560839" cy="3704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8651">
                  <a:extLst>
                    <a:ext uri="{9D8B030D-6E8A-4147-A177-3AD203B41FA5}">
                      <a16:colId xmlns:a16="http://schemas.microsoft.com/office/drawing/2014/main" val="37268489"/>
                    </a:ext>
                  </a:extLst>
                </a:gridCol>
                <a:gridCol w="1762188">
                  <a:extLst>
                    <a:ext uri="{9D8B030D-6E8A-4147-A177-3AD203B41FA5}">
                      <a16:colId xmlns:a16="http://schemas.microsoft.com/office/drawing/2014/main" val="13641118"/>
                    </a:ext>
                  </a:extLst>
                </a:gridCol>
              </a:tblGrid>
              <a:tr h="322612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MX" sz="2400" u="none" strike="noStrike">
                          <a:effectLst/>
                          <a:latin typeface="Arial"/>
                          <a:cs typeface="Arial"/>
                        </a:rPr>
                        <a:t>BIENES Y SERVICIOS DE CONSUMO</a:t>
                      </a:r>
                      <a:endParaRPr lang="es-MX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13003"/>
                  </a:ext>
                </a:extLst>
              </a:tr>
              <a:tr h="32261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Mobiliarios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100.00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extLst>
                  <a:ext uri="{0D108BD9-81ED-4DB2-BD59-A6C34878D82A}">
                    <a16:rowId xmlns:a16="http://schemas.microsoft.com/office/drawing/2014/main" val="269140778"/>
                  </a:ext>
                </a:extLst>
              </a:tr>
              <a:tr h="639477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2400" u="none" strike="noStrike">
                          <a:effectLst/>
                          <a:latin typeface="Arial"/>
                          <a:cs typeface="Arial"/>
                        </a:rPr>
                        <a:t>Honorarios Profesionales por Asesoría  Tributaria y </a:t>
                      </a:r>
                      <a:r>
                        <a:rPr lang="es-MX" sz="24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Contable</a:t>
                      </a:r>
                      <a:endParaRPr lang="es-MX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6,600.00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extLst>
                  <a:ext uri="{0D108BD9-81ED-4DB2-BD59-A6C34878D82A}">
                    <a16:rowId xmlns:a16="http://schemas.microsoft.com/office/drawing/2014/main" val="1157499594"/>
                  </a:ext>
                </a:extLst>
              </a:tr>
              <a:tr h="639477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2400" u="none" strike="noStrike">
                          <a:effectLst/>
                          <a:latin typeface="Arial"/>
                          <a:cs typeface="Arial"/>
                        </a:rPr>
                        <a:t>Licencia de sistema contable y dominio de la página Web institucional</a:t>
                      </a:r>
                      <a:endParaRPr lang="es-MX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985.00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extLst>
                  <a:ext uri="{0D108BD9-81ED-4DB2-BD59-A6C34878D82A}">
                    <a16:rowId xmlns:a16="http://schemas.microsoft.com/office/drawing/2014/main" val="853147962"/>
                  </a:ext>
                </a:extLst>
              </a:tr>
              <a:tr h="32261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Materiales de oficina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198.82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extLst>
                  <a:ext uri="{0D108BD9-81ED-4DB2-BD59-A6C34878D82A}">
                    <a16:rowId xmlns:a16="http://schemas.microsoft.com/office/drawing/2014/main" val="326330618"/>
                  </a:ext>
                </a:extLst>
              </a:tr>
              <a:tr h="32261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Materiales de aseo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u="none" strike="noStrike">
                          <a:effectLst/>
                          <a:latin typeface="Arial"/>
                          <a:cs typeface="Arial"/>
                        </a:rPr>
                        <a:t>164.85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extLst>
                  <a:ext uri="{0D108BD9-81ED-4DB2-BD59-A6C34878D82A}">
                    <a16:rowId xmlns:a16="http://schemas.microsoft.com/office/drawing/2014/main" val="2056467251"/>
                  </a:ext>
                </a:extLst>
              </a:tr>
              <a:tr h="639477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2400" b="1" u="none" strike="noStrike" err="1">
                          <a:effectLst/>
                          <a:latin typeface="Arial"/>
                          <a:cs typeface="Arial"/>
                        </a:rPr>
                        <a:t>TOTAL</a:t>
                      </a:r>
                      <a:r>
                        <a:rPr lang="es-MX" sz="2400" b="1" u="none" strike="noStrike">
                          <a:effectLst/>
                          <a:latin typeface="Arial"/>
                          <a:cs typeface="Arial"/>
                        </a:rPr>
                        <a:t> DE BIENES Y SERVICIOS DE CONSUMO</a:t>
                      </a:r>
                      <a:endParaRPr lang="es-MX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b="1" u="none" strike="noStrike">
                          <a:effectLst/>
                          <a:latin typeface="Arial"/>
                          <a:cs typeface="Arial"/>
                        </a:rPr>
                        <a:t>9,689.57</a:t>
                      </a:r>
                      <a:endParaRPr lang="es-EC" sz="2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635" marR="6635" marT="6635" marB="0" anchor="ctr"/>
                </a:tc>
                <a:extLst>
                  <a:ext uri="{0D108BD9-81ED-4DB2-BD59-A6C34878D82A}">
                    <a16:rowId xmlns:a16="http://schemas.microsoft.com/office/drawing/2014/main" val="1634427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3467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2524200" y="586395"/>
            <a:ext cx="4320480" cy="504056"/>
          </a:xfrm>
        </p:spPr>
        <p:txBody>
          <a:bodyPr>
            <a:normAutofit/>
          </a:bodyPr>
          <a:lstStyle/>
          <a:p>
            <a:r>
              <a:rPr lang="es-EC" sz="2400" b="1">
                <a:solidFill>
                  <a:srgbClr val="002060"/>
                </a:solidFill>
                <a:latin typeface="Arial Rounded MT Bold" panose="020F0704030504030204" pitchFamily="34" charset="0"/>
              </a:rPr>
              <a:t>GASTOS FINANCIEROS</a:t>
            </a: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A81FEF20-A5FA-4FC5-B435-DB37610D9A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407103"/>
              </p:ext>
            </p:extLst>
          </p:nvPr>
        </p:nvGraphicFramePr>
        <p:xfrm>
          <a:off x="1187624" y="3677543"/>
          <a:ext cx="6985481" cy="2133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1972">
                  <a:extLst>
                    <a:ext uri="{9D8B030D-6E8A-4147-A177-3AD203B41FA5}">
                      <a16:colId xmlns:a16="http://schemas.microsoft.com/office/drawing/2014/main" val="1517294963"/>
                    </a:ext>
                  </a:extLst>
                </a:gridCol>
                <a:gridCol w="1313509">
                  <a:extLst>
                    <a:ext uri="{9D8B030D-6E8A-4147-A177-3AD203B41FA5}">
                      <a16:colId xmlns:a16="http://schemas.microsoft.com/office/drawing/2014/main" val="423854482"/>
                    </a:ext>
                  </a:extLst>
                </a:gridCol>
              </a:tblGrid>
              <a:tr h="469036"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b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SEGUROS DE CAUCION</a:t>
                      </a:r>
                    </a:p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Pago de póliza de caución de servidores públicos del  GAD Parroquial que se encuentran bajo relación de dependencia</a:t>
                      </a:r>
                    </a:p>
                    <a:p>
                      <a:pPr algn="l" fontAlgn="b"/>
                      <a:endParaRPr lang="es-EC" sz="18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511" marR="6511" marT="651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b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94.40 </a:t>
                      </a:r>
                      <a:endParaRPr lang="es-EC" sz="18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511" marR="78134" marT="651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834943"/>
                  </a:ext>
                </a:extLst>
              </a:tr>
              <a:tr h="755100"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Comisiones bancarias (débito automático del Banco Central del Ecuador al momento de generar los pagos)</a:t>
                      </a:r>
                    </a:p>
                  </a:txBody>
                  <a:tcPr marL="6511" marR="6511" marT="651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b="0" u="none" strike="noStrike">
                          <a:effectLst/>
                          <a:latin typeface="Arial"/>
                          <a:cs typeface="Arial"/>
                        </a:rPr>
                        <a:t>52.60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511" marR="78134" marT="651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112215"/>
                  </a:ext>
                </a:extLst>
              </a:tr>
            </a:tbl>
          </a:graphicData>
        </a:graphic>
      </p:graphicFrame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AE8A7A1-4DA2-4D8F-A78C-0F25F52A16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756362"/>
              </p:ext>
            </p:extLst>
          </p:nvPr>
        </p:nvGraphicFramePr>
        <p:xfrm>
          <a:off x="1193180" y="1594624"/>
          <a:ext cx="6985479" cy="829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1971">
                  <a:extLst>
                    <a:ext uri="{9D8B030D-6E8A-4147-A177-3AD203B41FA5}">
                      <a16:colId xmlns:a16="http://schemas.microsoft.com/office/drawing/2014/main" val="2942925026"/>
                    </a:ext>
                  </a:extLst>
                </a:gridCol>
                <a:gridCol w="1313508">
                  <a:extLst>
                    <a:ext uri="{9D8B030D-6E8A-4147-A177-3AD203B41FA5}">
                      <a16:colId xmlns:a16="http://schemas.microsoft.com/office/drawing/2014/main" val="3481325087"/>
                    </a:ext>
                  </a:extLst>
                </a:gridCol>
              </a:tblGrid>
              <a:tr h="469036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Descuentos de impuestos prediales a contribuyentes cargados al gasto, conforme lo dispone la normativa vigente</a:t>
                      </a:r>
                    </a:p>
                  </a:txBody>
                  <a:tcPr marL="6511" marR="6511" marT="651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b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11,610.66  </a:t>
                      </a:r>
                      <a:endParaRPr lang="es-EC" sz="18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511" marR="78134" marT="651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988931"/>
                  </a:ext>
                </a:extLst>
              </a:tr>
            </a:tbl>
          </a:graphicData>
        </a:graphic>
      </p:graphicFrame>
      <p:sp>
        <p:nvSpPr>
          <p:cNvPr id="6" name="1 Título">
            <a:extLst>
              <a:ext uri="{FF2B5EF4-FFF2-40B4-BE49-F238E27FC236}">
                <a16:creationId xmlns:a16="http://schemas.microsoft.com/office/drawing/2014/main" id="{E07AC670-A6E2-EC8C-8716-64AB12978A92}"/>
              </a:ext>
            </a:extLst>
          </p:cNvPr>
          <p:cNvSpPr txBox="1">
            <a:spLocks/>
          </p:cNvSpPr>
          <p:nvPr/>
        </p:nvSpPr>
        <p:spPr>
          <a:xfrm>
            <a:off x="2286307" y="2924434"/>
            <a:ext cx="4788831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400" b="1">
                <a:solidFill>
                  <a:srgbClr val="002060"/>
                </a:solidFill>
                <a:latin typeface="Arial Rounded MT Bold"/>
              </a:rPr>
              <a:t>OTROS GASTOS CORRIENTES</a:t>
            </a:r>
            <a:endParaRPr lang="es-EC" sz="2400" b="1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814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539552" y="331441"/>
            <a:ext cx="7884368" cy="696345"/>
          </a:xfrm>
        </p:spPr>
        <p:txBody>
          <a:bodyPr>
            <a:normAutofit/>
          </a:bodyPr>
          <a:lstStyle/>
          <a:p>
            <a:pPr algn="ctr"/>
            <a:r>
              <a:rPr lang="es-EC" sz="3200" b="1">
                <a:solidFill>
                  <a:srgbClr val="002060"/>
                </a:solidFill>
                <a:latin typeface="Arial Rounded MT Bold"/>
              </a:rPr>
              <a:t>APORTES A OTRAS ENTIDADES</a:t>
            </a:r>
            <a:endParaRPr lang="es-ES"/>
          </a:p>
        </p:txBody>
      </p:sp>
      <p:graphicFrame>
        <p:nvGraphicFramePr>
          <p:cNvPr id="3" name="Marcador de contenido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3327876"/>
              </p:ext>
            </p:extLst>
          </p:nvPr>
        </p:nvGraphicFramePr>
        <p:xfrm>
          <a:off x="421774" y="1027786"/>
          <a:ext cx="8451174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6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4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4964">
                <a:tc>
                  <a:txBody>
                    <a:bodyPr/>
                    <a:lstStyle/>
                    <a:p>
                      <a:pPr algn="ctr"/>
                      <a:r>
                        <a:rPr lang="es-EC" sz="240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DETALLE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APORTE ANUAL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9088">
                <a:tc>
                  <a:txBody>
                    <a:bodyPr/>
                    <a:lstStyle/>
                    <a:p>
                      <a:r>
                        <a:rPr lang="es-EC" sz="2400">
                          <a:latin typeface="Arial"/>
                          <a:cs typeface="Arial"/>
                        </a:rPr>
                        <a:t>Aporte del 5xmil</a:t>
                      </a:r>
                      <a:r>
                        <a:rPr lang="es-EC" sz="2400" baseline="0">
                          <a:latin typeface="Arial"/>
                          <a:cs typeface="Arial"/>
                        </a:rPr>
                        <a:t> </a:t>
                      </a:r>
                      <a:r>
                        <a:rPr lang="es-EC" sz="2400">
                          <a:latin typeface="Arial"/>
                          <a:cs typeface="Arial"/>
                        </a:rPr>
                        <a:t>a Contraloría General del Estado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sz="2400">
                          <a:latin typeface="Arial"/>
                          <a:cs typeface="Arial"/>
                        </a:rPr>
                        <a:t>1,470.66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0014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C" sz="2400">
                          <a:latin typeface="Arial"/>
                          <a:cs typeface="Arial"/>
                        </a:rPr>
                        <a:t>Aporte al CONAGOPARE-AZUAY  (2%) Y CONAGOPARE NACIONAL (1%) = al 3% de las transferencias anuales del MEF</a:t>
                      </a:r>
                    </a:p>
                    <a:p>
                      <a:endParaRPr lang="es-EC" sz="2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sz="2400">
                          <a:latin typeface="Arial"/>
                          <a:cs typeface="Arial"/>
                        </a:rPr>
                        <a:t>6,716.20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585494"/>
                  </a:ext>
                </a:extLst>
              </a:tr>
              <a:tr h="735168">
                <a:tc>
                  <a:txBody>
                    <a:bodyPr/>
                    <a:lstStyle/>
                    <a:p>
                      <a:r>
                        <a:rPr lang="es-EC" sz="2400">
                          <a:latin typeface="Arial"/>
                          <a:cs typeface="Arial"/>
                        </a:rPr>
                        <a:t>Aporte al Instituto</a:t>
                      </a:r>
                      <a:r>
                        <a:rPr lang="es-EC" sz="2400" baseline="0">
                          <a:latin typeface="Arial"/>
                          <a:cs typeface="Arial"/>
                        </a:rPr>
                        <a:t> Ecuatoriano de Crédito Educativo</a:t>
                      </a:r>
                      <a:endParaRPr lang="es-EC" sz="24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sz="2400">
                          <a:latin typeface="Arial"/>
                          <a:cs typeface="Arial"/>
                        </a:rPr>
                        <a:t>486.50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050">
                <a:tc>
                  <a:txBody>
                    <a:bodyPr/>
                    <a:lstStyle/>
                    <a:p>
                      <a:r>
                        <a:rPr lang="es-EC" sz="2400" b="1" err="1">
                          <a:latin typeface="Arial"/>
                          <a:cs typeface="Arial"/>
                        </a:rPr>
                        <a:t>TOTAL</a:t>
                      </a:r>
                      <a:r>
                        <a:rPr lang="es-EC" sz="2400" b="1">
                          <a:latin typeface="Arial"/>
                          <a:cs typeface="Arial"/>
                        </a:rPr>
                        <a:t> APORTACIÓN A</a:t>
                      </a:r>
                      <a:r>
                        <a:rPr lang="es-EC" sz="2400" b="1" baseline="0">
                          <a:latin typeface="Arial"/>
                          <a:cs typeface="Arial"/>
                        </a:rPr>
                        <a:t> OTRAS ENTIDADES</a:t>
                      </a:r>
                      <a:endParaRPr lang="es-EC" sz="2400" b="1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sz="2400" b="1">
                          <a:latin typeface="Arial"/>
                          <a:cs typeface="Arial"/>
                        </a:rPr>
                        <a:t>8,673.36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201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A2E6F879-01C3-2675-5C3C-94D39B1E31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002612"/>
              </p:ext>
            </p:extLst>
          </p:nvPr>
        </p:nvGraphicFramePr>
        <p:xfrm>
          <a:off x="590039" y="2121272"/>
          <a:ext cx="8356117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9967">
                  <a:extLst>
                    <a:ext uri="{9D8B030D-6E8A-4147-A177-3AD203B41FA5}">
                      <a16:colId xmlns:a16="http://schemas.microsoft.com/office/drawing/2014/main" val="2790760293"/>
                    </a:ext>
                  </a:extLst>
                </a:gridCol>
                <a:gridCol w="2816150">
                  <a:extLst>
                    <a:ext uri="{9D8B030D-6E8A-4147-A177-3AD203B41FA5}">
                      <a16:colId xmlns:a16="http://schemas.microsoft.com/office/drawing/2014/main" val="3825184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4000" b="1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lang="es-ES" sz="4000" b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GASTOS CORRIENTES 2025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4000" b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106,873.42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281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993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F7C58F-A33B-4A3F-AED5-D69C5BC5218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s-EC" b="1">
                <a:solidFill>
                  <a:srgbClr val="002060"/>
                </a:solidFill>
                <a:latin typeface="Arial"/>
                <a:cs typeface="Arial"/>
              </a:rPr>
              <a:t>APLICACIÓN DEL FINANCIAMIENTO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48A2CF58-3BF5-4A42-BFC9-F43EA21D63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3025880"/>
              </p:ext>
            </p:extLst>
          </p:nvPr>
        </p:nvGraphicFramePr>
        <p:xfrm>
          <a:off x="970156" y="2999678"/>
          <a:ext cx="5976662" cy="2047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131">
                  <a:extLst>
                    <a:ext uri="{9D8B030D-6E8A-4147-A177-3AD203B41FA5}">
                      <a16:colId xmlns:a16="http://schemas.microsoft.com/office/drawing/2014/main" val="3852320615"/>
                    </a:ext>
                  </a:extLst>
                </a:gridCol>
                <a:gridCol w="1912531">
                  <a:extLst>
                    <a:ext uri="{9D8B030D-6E8A-4147-A177-3AD203B41FA5}">
                      <a16:colId xmlns:a16="http://schemas.microsoft.com/office/drawing/2014/main" val="825588154"/>
                    </a:ext>
                  </a:extLst>
                </a:gridCol>
              </a:tblGrid>
              <a:tr h="641764">
                <a:tc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C" sz="2400" b="0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CUENTAS POR PAGAR</a:t>
                      </a:r>
                      <a:endParaRPr lang="en-US" sz="24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lvl="0">
                        <a:buNone/>
                      </a:pPr>
                      <a:endParaRPr lang="es-EC" sz="24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763781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r>
                        <a:rPr lang="es-EC" sz="2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Cuentas pagadas de años anteriores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es-EC" sz="2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8,251.87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162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9082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712968" cy="4135336"/>
          </a:xfrm>
        </p:spPr>
        <p:txBody>
          <a:bodyPr>
            <a:noAutofit/>
          </a:bodyPr>
          <a:lstStyle/>
          <a:p>
            <a:pPr algn="ctr"/>
            <a:r>
              <a:rPr lang="es-EC" sz="4600" b="1">
                <a:solidFill>
                  <a:srgbClr val="002060"/>
                </a:solidFill>
                <a:latin typeface="Cooper Black" panose="0208090404030B020404" pitchFamily="18" charset="0"/>
              </a:rPr>
              <a:t>PROYECTOS   DE </a:t>
            </a:r>
            <a:br>
              <a:rPr lang="es-EC" sz="4600" b="1">
                <a:solidFill>
                  <a:srgbClr val="002060"/>
                </a:solidFill>
                <a:latin typeface="Cooper Black" panose="0208090404030B020404" pitchFamily="18" charset="0"/>
              </a:rPr>
            </a:br>
            <a:r>
              <a:rPr lang="es-EC" sz="4600" b="1">
                <a:solidFill>
                  <a:srgbClr val="002060"/>
                </a:solidFill>
                <a:latin typeface="Cooper Black" panose="0208090404030B020404" pitchFamily="18" charset="0"/>
              </a:rPr>
              <a:t>                                            INVERSIÓN EJECUTADOS </a:t>
            </a:r>
            <a:br>
              <a:rPr lang="es-EC" sz="4600" b="1">
                <a:solidFill>
                  <a:srgbClr val="002060"/>
                </a:solidFill>
                <a:latin typeface="Cooper Black" panose="0208090404030B020404" pitchFamily="18" charset="0"/>
              </a:rPr>
            </a:br>
            <a:br>
              <a:rPr lang="es-EC" sz="4600" b="1">
                <a:solidFill>
                  <a:srgbClr val="002060"/>
                </a:solidFill>
                <a:latin typeface="Cooper Black" panose="0208090404030B020404" pitchFamily="18" charset="0"/>
              </a:rPr>
            </a:br>
            <a:r>
              <a:rPr lang="es-EC" sz="4600" b="1">
                <a:solidFill>
                  <a:srgbClr val="002060"/>
                </a:solidFill>
                <a:latin typeface="Cooper Black" panose="0208090404030B020404" pitchFamily="18" charset="0"/>
              </a:rPr>
              <a:t>EN EL AÑO 2025</a:t>
            </a:r>
          </a:p>
        </p:txBody>
      </p:sp>
    </p:spTree>
    <p:extLst>
      <p:ext uri="{BB962C8B-B14F-4D97-AF65-F5344CB8AC3E}">
        <p14:creationId xmlns:p14="http://schemas.microsoft.com/office/powerpoint/2010/main" val="639122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51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52" name="Rectangle 16">
            <a:extLst>
              <a:ext uri="{FF2B5EF4-FFF2-40B4-BE49-F238E27FC236}">
                <a16:creationId xmlns:a16="http://schemas.microsoft.com/office/drawing/2014/main" id="{C3D25154-9EF7-4C33-9AAC-7B3BE089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0040" y="147156"/>
            <a:ext cx="7475220" cy="137319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80000"/>
              </a:lnSpc>
            </a:pPr>
            <a:r>
              <a:rPr lang="en-US" sz="54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COMPONENTE </a:t>
            </a:r>
            <a:br>
              <a:rPr lang="en-US" sz="54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r>
              <a:rPr lang="en-US" sz="54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SOCIO CULTURAL</a:t>
            </a:r>
          </a:p>
        </p:txBody>
      </p:sp>
      <p:sp>
        <p:nvSpPr>
          <p:cNvPr id="53" name="Rectangle 18">
            <a:extLst>
              <a:ext uri="{FF2B5EF4-FFF2-40B4-BE49-F238E27FC236}">
                <a16:creationId xmlns:a16="http://schemas.microsoft.com/office/drawing/2014/main" id="{1604E8C0-C927-4C06-A96A-BF3323BA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9144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20">
            <a:extLst>
              <a:ext uri="{FF2B5EF4-FFF2-40B4-BE49-F238E27FC236}">
                <a16:creationId xmlns:a16="http://schemas.microsoft.com/office/drawing/2014/main" id="{9DCECFD5-4C30-4892-9FF0-540E1795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84192" y="5111496"/>
            <a:ext cx="810678" cy="1080902"/>
            <a:chOff x="10245590" y="5111496"/>
            <a:chExt cx="1080904" cy="108090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5C67F70-EAFE-425C-8422-591620A96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47FA16B-C217-4D91-84EA-5B0846BD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73237CA8-4BE7-35A2-60AF-7A69F5B952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6956" y="1667506"/>
            <a:ext cx="6649565" cy="498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093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6D309D5-973F-317D-CD0C-4120CC3762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61" b="9404"/>
          <a:stretch/>
        </p:blipFill>
        <p:spPr>
          <a:xfrm>
            <a:off x="2971800" y="1552127"/>
            <a:ext cx="6077686" cy="41529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Rectángulo redondeado 3"/>
          <p:cNvSpPr/>
          <p:nvPr/>
        </p:nvSpPr>
        <p:spPr>
          <a:xfrm>
            <a:off x="359532" y="5874026"/>
            <a:ext cx="7492381" cy="7338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2800" b="1" dirty="0"/>
              <a:t>GASTO ANUAL EJECUTADO = 19,160.44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4F21DDCB-5F8E-98A0-A08A-2F22F8015AB5}"/>
              </a:ext>
            </a:extLst>
          </p:cNvPr>
          <p:cNvSpPr/>
          <p:nvPr/>
        </p:nvSpPr>
        <p:spPr>
          <a:xfrm>
            <a:off x="914400" y="250102"/>
            <a:ext cx="6738731" cy="1401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800" b="1" dirty="0"/>
              <a:t>PROYECTO 1: </a:t>
            </a:r>
            <a:endParaRPr lang="en-US" sz="1800" dirty="0"/>
          </a:p>
          <a:p>
            <a:pPr algn="ctr"/>
            <a:endParaRPr lang="es-EC" sz="1800" b="1" dirty="0"/>
          </a:p>
          <a:p>
            <a:pPr algn="ctr"/>
            <a:r>
              <a:rPr lang="es-EC" sz="1800" b="1" dirty="0"/>
              <a:t>RESCATE DE IDENTIDAD COMUNITARIA MEDIANTE CONMEMORACIÓN DE ANIVERSARIO PARROQUIAL</a:t>
            </a:r>
            <a:endParaRPr lang="en-US" sz="1800" dirty="0"/>
          </a:p>
          <a:p>
            <a:pPr algn="ctr"/>
            <a:endParaRPr lang="en-US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C8C9808-F46F-739C-8556-C1E2A7C66A40}"/>
              </a:ext>
            </a:extLst>
          </p:cNvPr>
          <p:cNvSpPr/>
          <p:nvPr/>
        </p:nvSpPr>
        <p:spPr>
          <a:xfrm>
            <a:off x="616226" y="2047461"/>
            <a:ext cx="2991678" cy="29022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EVENTOS REALIZADOS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Embanderamiento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Noche </a:t>
            </a:r>
            <a:r>
              <a:rPr lang="es-EC" dirty="0" err="1">
                <a:solidFill>
                  <a:schemeClr val="tx1"/>
                </a:solidFill>
              </a:rPr>
              <a:t>Jadanense</a:t>
            </a:r>
            <a:endParaRPr lang="es-EC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Elección de la Cholita </a:t>
            </a:r>
            <a:r>
              <a:rPr lang="es-EC" dirty="0" err="1">
                <a:solidFill>
                  <a:schemeClr val="tx1"/>
                </a:solidFill>
              </a:rPr>
              <a:t>Jadanense</a:t>
            </a:r>
            <a:endParaRPr lang="es-EC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Desfile Cívico y Cultural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Sesión de  conmemoración</a:t>
            </a:r>
          </a:p>
        </p:txBody>
      </p:sp>
    </p:spTree>
    <p:extLst>
      <p:ext uri="{BB962C8B-B14F-4D97-AF65-F5344CB8AC3E}">
        <p14:creationId xmlns:p14="http://schemas.microsoft.com/office/powerpoint/2010/main" val="1383980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59414EF-0699-B7C0-E6AF-0BADD66A0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712" y="1625416"/>
            <a:ext cx="6334539" cy="4750905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6FAFFDF-88AE-E0BE-39F5-54BEF834E79D}"/>
              </a:ext>
            </a:extLst>
          </p:cNvPr>
          <p:cNvSpPr/>
          <p:nvPr/>
        </p:nvSpPr>
        <p:spPr>
          <a:xfrm>
            <a:off x="1729408" y="278296"/>
            <a:ext cx="4422913" cy="5963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dirty="0"/>
              <a:t>BANDA DEL PUEBLO</a:t>
            </a:r>
            <a:endParaRPr lang="en-US" sz="2400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637F4864-C1D3-A02B-E064-058AC8F65D67}"/>
              </a:ext>
            </a:extLst>
          </p:cNvPr>
          <p:cNvSpPr/>
          <p:nvPr/>
        </p:nvSpPr>
        <p:spPr>
          <a:xfrm>
            <a:off x="417442" y="1094405"/>
            <a:ext cx="4422913" cy="13704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PROCESO DE ÍNFIMA CUANTÍA</a:t>
            </a:r>
          </a:p>
          <a:p>
            <a:pPr algn="ctr"/>
            <a:endParaRPr lang="es-EC" dirty="0">
              <a:solidFill>
                <a:schemeClr val="tx1"/>
              </a:solidFill>
            </a:endParaRPr>
          </a:p>
          <a:p>
            <a:r>
              <a:rPr lang="es-EC" dirty="0">
                <a:solidFill>
                  <a:schemeClr val="tx1"/>
                </a:solidFill>
              </a:rPr>
              <a:t>Monto contratado = 1,390,00 </a:t>
            </a:r>
          </a:p>
          <a:p>
            <a:endParaRPr lang="es-EC" dirty="0">
              <a:solidFill>
                <a:schemeClr val="tx1"/>
              </a:solidFill>
            </a:endParaRPr>
          </a:p>
          <a:p>
            <a:r>
              <a:rPr lang="es-EC" dirty="0">
                <a:solidFill>
                  <a:schemeClr val="tx1"/>
                </a:solidFill>
              </a:rPr>
              <a:t>Fechas 7, 15 y 16-dic-2025</a:t>
            </a:r>
          </a:p>
        </p:txBody>
      </p:sp>
    </p:spTree>
    <p:extLst>
      <p:ext uri="{BB962C8B-B14F-4D97-AF65-F5344CB8AC3E}">
        <p14:creationId xmlns:p14="http://schemas.microsoft.com/office/powerpoint/2010/main" val="3426519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2295C058-D379-4631-89C4-E416F9B6B9DC}"/>
              </a:ext>
            </a:extLst>
          </p:cNvPr>
          <p:cNvSpPr/>
          <p:nvPr/>
        </p:nvSpPr>
        <p:spPr>
          <a:xfrm>
            <a:off x="129208" y="2429377"/>
            <a:ext cx="4290392" cy="39855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tx1"/>
                </a:solidFill>
              </a:rPr>
              <a:t>GRUPOS ARTÍSTICOS</a:t>
            </a:r>
          </a:p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Artista Solista – Género Vallenato y Corridos 	</a:t>
            </a:r>
            <a:endParaRPr lang="en-US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Grupo Musical de Música Popular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Ecuatoriana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Trio de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música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popular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ecuatoriana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Grupo Musical –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Género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Romántico</a:t>
            </a: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Animadores Escénicos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Maestro/a de Ceremonias </a:t>
            </a:r>
            <a:r>
              <a:rPr lang="es-ES" sz="2000" dirty="0">
                <a:solidFill>
                  <a:srgbClr val="000000"/>
                </a:solidFill>
                <a:latin typeface="Calibri" panose="020F0502020204030204" pitchFamily="34" charset="0"/>
              </a:rPr>
              <a:t>para </a:t>
            </a:r>
            <a:r>
              <a:rPr lang="es-E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Sesión Solemne y Desfile Cívico 	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250A8948-CDD6-C206-BB00-C16475EF0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671" y="1165895"/>
            <a:ext cx="5314121" cy="39855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D2AB21A7-BA8B-E1B2-65E4-93FFED0574B9}"/>
              </a:ext>
            </a:extLst>
          </p:cNvPr>
          <p:cNvSpPr/>
          <p:nvPr/>
        </p:nvSpPr>
        <p:spPr>
          <a:xfrm>
            <a:off x="1730077" y="206002"/>
            <a:ext cx="6172201" cy="6225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dirty="0"/>
              <a:t>SERVICIOS ARTÍSTICOS Y ANIMACIÓN</a:t>
            </a:r>
            <a:endParaRPr lang="en-US" sz="2400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E2894FD-424A-09D9-F8DA-B118938F4365}"/>
              </a:ext>
            </a:extLst>
          </p:cNvPr>
          <p:cNvSpPr/>
          <p:nvPr/>
        </p:nvSpPr>
        <p:spPr>
          <a:xfrm>
            <a:off x="129208" y="856569"/>
            <a:ext cx="4075044" cy="127220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PROCESO DE ÍNFIMA CUANTÍA</a:t>
            </a:r>
          </a:p>
          <a:p>
            <a:pPr algn="ctr"/>
            <a:endParaRPr lang="es-EC" dirty="0">
              <a:solidFill>
                <a:schemeClr val="tx1"/>
              </a:solidFill>
            </a:endParaRPr>
          </a:p>
          <a:p>
            <a:r>
              <a:rPr lang="es-EC" dirty="0">
                <a:solidFill>
                  <a:schemeClr val="tx1"/>
                </a:solidFill>
              </a:rPr>
              <a:t>Monto total contratado = 9,350,00 </a:t>
            </a:r>
          </a:p>
          <a:p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835DB2E9-6BDE-CA38-EC9E-EA18FCFFA4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5BB690F7-A52D-DAC7-E0E2-0C323BE8F8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19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D2AB21A7-BA8B-E1B2-65E4-93FFED0574B9}"/>
              </a:ext>
            </a:extLst>
          </p:cNvPr>
          <p:cNvSpPr/>
          <p:nvPr/>
        </p:nvSpPr>
        <p:spPr>
          <a:xfrm>
            <a:off x="1053882" y="241558"/>
            <a:ext cx="7036236" cy="6297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dirty="0"/>
              <a:t>SERVICIOS DE SONIDO, ESCENARIO Y TRANSMISIÓN</a:t>
            </a:r>
            <a:endParaRPr lang="en-US" sz="2400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E2894FD-424A-09D9-F8DA-B118938F4365}"/>
              </a:ext>
            </a:extLst>
          </p:cNvPr>
          <p:cNvSpPr/>
          <p:nvPr/>
        </p:nvSpPr>
        <p:spPr>
          <a:xfrm>
            <a:off x="417442" y="1023730"/>
            <a:ext cx="4154557" cy="12920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PROCESO DE ÍNFIMA CUANTÍA</a:t>
            </a:r>
          </a:p>
          <a:p>
            <a:pPr algn="ctr"/>
            <a:endParaRPr lang="es-EC" dirty="0">
              <a:solidFill>
                <a:schemeClr val="tx1"/>
              </a:solidFill>
            </a:endParaRPr>
          </a:p>
          <a:p>
            <a:pPr algn="ctr"/>
            <a:endParaRPr lang="es-EC" dirty="0">
              <a:solidFill>
                <a:schemeClr val="tx1"/>
              </a:solidFill>
            </a:endParaRPr>
          </a:p>
          <a:p>
            <a:r>
              <a:rPr lang="es-EC" dirty="0">
                <a:solidFill>
                  <a:schemeClr val="tx1"/>
                </a:solidFill>
              </a:rPr>
              <a:t>Monto total contratado = 5,100,00 </a:t>
            </a:r>
          </a:p>
          <a:p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835DB2E9-6BDE-CA38-EC9E-EA18FCFFA4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5BB690F7-A52D-DAC7-E0E2-0C323BE8F8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099A604-C898-4918-4311-AFF66002B6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53" t="21788" r="4288" b="16227"/>
          <a:stretch/>
        </p:blipFill>
        <p:spPr>
          <a:xfrm>
            <a:off x="4629013" y="1129747"/>
            <a:ext cx="4080979" cy="49033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F38390F-DF40-1818-5156-C8BE92EB8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705" y="2415209"/>
            <a:ext cx="3664801" cy="419129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480115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B9A2B64-F8A9-52E4-395C-8A30C98D5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48" y="2885735"/>
            <a:ext cx="4982249" cy="37354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15747D3E-B5FA-68E7-2ADE-3CA3B124C8D5}"/>
              </a:ext>
            </a:extLst>
          </p:cNvPr>
          <p:cNvSpPr/>
          <p:nvPr/>
        </p:nvSpPr>
        <p:spPr>
          <a:xfrm>
            <a:off x="2753473" y="0"/>
            <a:ext cx="3637053" cy="6288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dirty="0"/>
              <a:t>VARIOS</a:t>
            </a:r>
            <a:endParaRPr lang="en-US" sz="2400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56C97662-6BB9-950C-4FE9-0EC76D8E5AC8}"/>
              </a:ext>
            </a:extLst>
          </p:cNvPr>
          <p:cNvSpPr/>
          <p:nvPr/>
        </p:nvSpPr>
        <p:spPr>
          <a:xfrm>
            <a:off x="93649" y="661520"/>
            <a:ext cx="4319325" cy="21313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PROCESO DE ÍNFIMA CUANTÍA</a:t>
            </a:r>
          </a:p>
          <a:p>
            <a:pPr algn="ctr"/>
            <a:endParaRPr lang="es-EC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Costo proceso de contratación                   = 950,00  (servicios profesionales)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Tarjetas de invitación y reconocimientos  = 140,00</a:t>
            </a:r>
          </a:p>
          <a:p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48398F-1DD4-17CA-B288-BC7955B3B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2974" y="775253"/>
            <a:ext cx="4800600" cy="3600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03B21BB-71F5-5F10-2A2B-5469301BC963}"/>
              </a:ext>
            </a:extLst>
          </p:cNvPr>
          <p:cNvSpPr/>
          <p:nvPr/>
        </p:nvSpPr>
        <p:spPr>
          <a:xfrm>
            <a:off x="4820658" y="4375703"/>
            <a:ext cx="4234070" cy="23202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Banderas, banderines                             = 1,432,00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Servicios de alimentación para autoridades invitadas    = 595,94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Refrigerios participantes en desfile             = 202,50</a:t>
            </a:r>
          </a:p>
        </p:txBody>
      </p:sp>
    </p:spTree>
    <p:extLst>
      <p:ext uri="{BB962C8B-B14F-4D97-AF65-F5344CB8AC3E}">
        <p14:creationId xmlns:p14="http://schemas.microsoft.com/office/powerpoint/2010/main" val="10499430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010B985-863A-86A1-C472-C234D4895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52" y="1764742"/>
            <a:ext cx="3684933" cy="4913244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3D40C705-BA35-D116-3B66-C792A7E46FC3}"/>
              </a:ext>
            </a:extLst>
          </p:cNvPr>
          <p:cNvSpPr/>
          <p:nvPr/>
        </p:nvSpPr>
        <p:spPr>
          <a:xfrm>
            <a:off x="161052" y="178033"/>
            <a:ext cx="4172409" cy="19787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bg1"/>
                </a:solidFill>
              </a:rPr>
              <a:t>TODAS LAS CONTRATACIONES HAN SIDO REALIZADAS MEDIANTE EL PORTAL DE COMPRAS PÚBLICAS, APLICANDO LOS PROCEDIMIENTOS CORRESPONDIENTES</a:t>
            </a:r>
          </a:p>
          <a:p>
            <a:pPr algn="ctr"/>
            <a:endParaRPr lang="es-EC" dirty="0">
              <a:solidFill>
                <a:schemeClr val="bg1"/>
              </a:solidFill>
            </a:endParaRPr>
          </a:p>
        </p:txBody>
      </p:sp>
      <p:pic>
        <p:nvPicPr>
          <p:cNvPr id="3" name="Picture 2" descr="No hay ninguna descripción de la foto disponible.">
            <a:extLst>
              <a:ext uri="{FF2B5EF4-FFF2-40B4-BE49-F238E27FC236}">
                <a16:creationId xmlns:a16="http://schemas.microsoft.com/office/drawing/2014/main" id="{59FCA761-74A7-4A0C-8398-5DAA94C63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355" y="178033"/>
            <a:ext cx="4062687" cy="305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No hay ninguna descripción de la foto disponible.">
            <a:extLst>
              <a:ext uri="{FF2B5EF4-FFF2-40B4-BE49-F238E27FC236}">
                <a16:creationId xmlns:a16="http://schemas.microsoft.com/office/drawing/2014/main" id="{6B5B0047-02D8-439B-9385-4B83BD664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703" y="3063995"/>
            <a:ext cx="4818654" cy="36139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865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F1919C6-8188-0449-F3A1-32AE6724FEE5}"/>
              </a:ext>
            </a:extLst>
          </p:cNvPr>
          <p:cNvSpPr/>
          <p:nvPr/>
        </p:nvSpPr>
        <p:spPr>
          <a:xfrm>
            <a:off x="395536" y="1916832"/>
            <a:ext cx="4176464" cy="8640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tx1"/>
                </a:solidFill>
              </a:rPr>
              <a:t>APORTE DEL GAD MUNICIPAL, A TRAVÉS DEL CONVENIO DE FORTALECIMIENTO CULTURAL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5EC8B84D-3272-7A98-9819-FAEE571E2E17}"/>
              </a:ext>
            </a:extLst>
          </p:cNvPr>
          <p:cNvSpPr/>
          <p:nvPr/>
        </p:nvSpPr>
        <p:spPr>
          <a:xfrm>
            <a:off x="1556589" y="374359"/>
            <a:ext cx="5738733" cy="6153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tx1"/>
                </a:solidFill>
              </a:rPr>
              <a:t>AUTOGESTIONES PARA FIESTAS PARROQUIALES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1C7EF78-A9DD-2A91-7493-E855821CB0C6}"/>
              </a:ext>
            </a:extLst>
          </p:cNvPr>
          <p:cNvSpPr/>
          <p:nvPr/>
        </p:nvSpPr>
        <p:spPr>
          <a:xfrm>
            <a:off x="639996" y="3862882"/>
            <a:ext cx="4407242" cy="12043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Aporte del GAD Provincial del Azuay  con una ORQUESTA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89A8D7E-5D65-4603-BB2E-DBD3B071EDC0}"/>
              </a:ext>
            </a:extLst>
          </p:cNvPr>
          <p:cNvSpPr txBox="1"/>
          <p:nvPr/>
        </p:nvSpPr>
        <p:spPr>
          <a:xfrm>
            <a:off x="4572000" y="2577628"/>
            <a:ext cx="433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Transferencia de fondos por: 3.000,00</a:t>
            </a:r>
            <a:endParaRPr lang="es-EC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780479D-C709-43FA-BA6F-52579BB5D1E8}"/>
              </a:ext>
            </a:extLst>
          </p:cNvPr>
          <p:cNvSpPr txBox="1"/>
          <p:nvPr/>
        </p:nvSpPr>
        <p:spPr>
          <a:xfrm>
            <a:off x="5047238" y="4280372"/>
            <a:ext cx="3855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Monto valorado: 2.500,00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848354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Título"/>
          <p:cNvSpPr txBox="1">
            <a:spLocks/>
          </p:cNvSpPr>
          <p:nvPr/>
        </p:nvSpPr>
        <p:spPr>
          <a:xfrm>
            <a:off x="1151620" y="560649"/>
            <a:ext cx="6840760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2800" b="1" dirty="0">
                <a:solidFill>
                  <a:srgbClr val="002060"/>
                </a:solidFill>
                <a:latin typeface="Arial Rounded MT Bold"/>
              </a:rPr>
              <a:t>PROYECTO . 2</a:t>
            </a:r>
          </a:p>
          <a:p>
            <a:pPr algn="ctr"/>
            <a:endParaRPr lang="es-ES" dirty="0">
              <a:solidFill>
                <a:srgbClr val="000000"/>
              </a:solidFill>
              <a:latin typeface="Rockwell Condensed" panose="02060603050405020104"/>
            </a:endParaRPr>
          </a:p>
          <a:p>
            <a:pPr algn="ctr"/>
            <a:endParaRPr lang="es-ES" dirty="0">
              <a:solidFill>
                <a:srgbClr val="000000"/>
              </a:solidFill>
              <a:latin typeface="Rockwell Condensed" panose="02060603050405020104"/>
            </a:endParaRPr>
          </a:p>
          <a:p>
            <a:pPr algn="ctr"/>
            <a:r>
              <a:rPr lang="es-EC" sz="2800" b="1" dirty="0">
                <a:solidFill>
                  <a:srgbClr val="002060"/>
                </a:solidFill>
                <a:latin typeface="Arial Rounded MT Bold"/>
              </a:rPr>
              <a:t>PROYECTO DE INCLUSIÓN SOCIAL Y ATENCIÓN A GRUPOS VULNERABLES </a:t>
            </a:r>
            <a:endParaRPr lang="es-ES" dirty="0"/>
          </a:p>
        </p:txBody>
      </p:sp>
      <p:sp>
        <p:nvSpPr>
          <p:cNvPr id="4" name="Rectángulo redondeado 3"/>
          <p:cNvSpPr/>
          <p:nvPr/>
        </p:nvSpPr>
        <p:spPr>
          <a:xfrm>
            <a:off x="359532" y="4037924"/>
            <a:ext cx="8424936" cy="144016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3200" b="1"/>
              <a:t>GASTO ANUAL EJECUTADO = 18,576.33</a:t>
            </a:r>
          </a:p>
        </p:txBody>
      </p:sp>
    </p:spTree>
    <p:extLst>
      <p:ext uri="{BB962C8B-B14F-4D97-AF65-F5344CB8AC3E}">
        <p14:creationId xmlns:p14="http://schemas.microsoft.com/office/powerpoint/2010/main" val="31377108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36866047-5853-7B1A-8203-C9BF0FD91FE2}"/>
              </a:ext>
            </a:extLst>
          </p:cNvPr>
          <p:cNvSpPr/>
          <p:nvPr/>
        </p:nvSpPr>
        <p:spPr>
          <a:xfrm>
            <a:off x="2587330" y="129384"/>
            <a:ext cx="5006166" cy="5040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DETALLE DEL GASTO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6110EA62-C213-4E5E-8895-68CB6BA647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632440"/>
              </p:ext>
            </p:extLst>
          </p:nvPr>
        </p:nvGraphicFramePr>
        <p:xfrm>
          <a:off x="526774" y="820084"/>
          <a:ext cx="8090452" cy="543446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5289911">
                  <a:extLst>
                    <a:ext uri="{9D8B030D-6E8A-4147-A177-3AD203B41FA5}">
                      <a16:colId xmlns:a16="http://schemas.microsoft.com/office/drawing/2014/main" val="3090301199"/>
                    </a:ext>
                  </a:extLst>
                </a:gridCol>
                <a:gridCol w="2800541">
                  <a:extLst>
                    <a:ext uri="{9D8B030D-6E8A-4147-A177-3AD203B41FA5}">
                      <a16:colId xmlns:a16="http://schemas.microsoft.com/office/drawing/2014/main" val="1979016446"/>
                    </a:ext>
                  </a:extLst>
                </a:gridCol>
              </a:tblGrid>
              <a:tr h="342176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2300" b="1" u="none" strike="noStrike" dirty="0">
                          <a:effectLst/>
                        </a:rPr>
                        <a:t>TOTAL DE INVERSION</a:t>
                      </a:r>
                      <a:endParaRPr lang="es-EC" sz="2300" b="1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51" marR="7351" marT="735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C" sz="2300" b="1" u="none" strike="noStrike" dirty="0">
                          <a:effectLst/>
                        </a:rPr>
                        <a:t>Anual</a:t>
                      </a:r>
                      <a:endParaRPr lang="es-EC" sz="2300" b="1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51" marR="7351" marT="7351" marB="0" anchor="ctr"/>
                </a:tc>
                <a:extLst>
                  <a:ext uri="{0D108BD9-81ED-4DB2-BD59-A6C34878D82A}">
                    <a16:rowId xmlns:a16="http://schemas.microsoft.com/office/drawing/2014/main" val="444429875"/>
                  </a:ext>
                </a:extLst>
              </a:tr>
              <a:tr h="1012469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2300" u="none" strike="noStrike" dirty="0">
                          <a:effectLst/>
                        </a:rPr>
                        <a:t>HONORARIOS PROFESIONALES DE  PSICÓLOGA CLÍNICA PRICILA BONETE</a:t>
                      </a:r>
                      <a:endParaRPr lang="es-EC" sz="230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51" marR="7351" marT="735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2300" u="none" strike="noStrike" dirty="0">
                          <a:effectLst/>
                        </a:rPr>
                        <a:t>9,804.00</a:t>
                      </a:r>
                      <a:endParaRPr lang="es-EC" sz="230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51" marR="7351" marT="7351" marB="0"/>
                </a:tc>
                <a:extLst>
                  <a:ext uri="{0D108BD9-81ED-4DB2-BD59-A6C34878D82A}">
                    <a16:rowId xmlns:a16="http://schemas.microsoft.com/office/drawing/2014/main" val="2670264058"/>
                  </a:ext>
                </a:extLst>
              </a:tr>
              <a:tr h="2593551">
                <a:tc>
                  <a:txBody>
                    <a:bodyPr/>
                    <a:lstStyle/>
                    <a:p>
                      <a:pPr marL="342900" indent="-342900" algn="l" rtl="0" fontAlgn="t">
                        <a:buFont typeface="Arial"/>
                        <a:buChar char="•"/>
                      </a:pPr>
                      <a:r>
                        <a:rPr lang="es-EC" sz="2300" u="none" strike="noStrike" dirty="0">
                          <a:effectLst/>
                        </a:rPr>
                        <a:t>Kits alimenticios para el grupo vulnerable, entregado en evento de Navidad  </a:t>
                      </a:r>
                      <a:endParaRPr lang="es-EC" sz="230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lvl="0" indent="-342900" algn="l">
                        <a:buFont typeface="Arial"/>
                        <a:buChar char="•"/>
                      </a:pPr>
                      <a:r>
                        <a:rPr lang="es-EC" sz="2300" u="none" strike="noStrike" dirty="0">
                          <a:effectLst/>
                        </a:rPr>
                        <a:t>Refrigerios en evento de navidad</a:t>
                      </a:r>
                      <a:endParaRPr lang="es-EC" sz="230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lvl="0" indent="-342900" algn="l">
                        <a:buFont typeface="Arial"/>
                        <a:buChar char="•"/>
                      </a:pPr>
                      <a:r>
                        <a:rPr lang="es-EC" sz="2300" u="none" strike="noStrike" dirty="0">
                          <a:effectLst/>
                        </a:rPr>
                        <a:t>Refrigerios en evento Copa interinstitucional con instituciones educativas de la parroquia</a:t>
                      </a:r>
                      <a:endParaRPr lang="es-EC" sz="230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51" marR="7351" marT="735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2300" u="none" strike="noStrike" dirty="0">
                          <a:effectLst/>
                        </a:rPr>
                        <a:t>7,654.78</a:t>
                      </a:r>
                      <a:endParaRPr lang="es-EC" sz="230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51" marR="7351" marT="7351" marB="0"/>
                </a:tc>
                <a:extLst>
                  <a:ext uri="{0D108BD9-81ED-4DB2-BD59-A6C34878D82A}">
                    <a16:rowId xmlns:a16="http://schemas.microsoft.com/office/drawing/2014/main" val="4062077192"/>
                  </a:ext>
                </a:extLst>
              </a:tr>
              <a:tr h="342176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2300" u="none" strike="noStrike" dirty="0">
                          <a:effectLst/>
                        </a:rPr>
                        <a:t>Materiales Didácticos</a:t>
                      </a:r>
                      <a:endParaRPr lang="es-EC" sz="230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51" marR="7351" marT="735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2300" u="none" strike="noStrike">
                          <a:effectLst/>
                        </a:rPr>
                        <a:t>487.55</a:t>
                      </a:r>
                      <a:endParaRPr lang="es-EC" sz="230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51" marR="7351" marT="7351" marB="0"/>
                </a:tc>
                <a:extLst>
                  <a:ext uri="{0D108BD9-81ED-4DB2-BD59-A6C34878D82A}">
                    <a16:rowId xmlns:a16="http://schemas.microsoft.com/office/drawing/2014/main" val="2459824869"/>
                  </a:ext>
                </a:extLst>
              </a:tr>
              <a:tr h="342176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2300" u="none" strike="noStrike" dirty="0">
                          <a:effectLst/>
                        </a:rPr>
                        <a:t>Servicios de 3 buses de transporte a Adultos Mayores a Busa y retorno</a:t>
                      </a:r>
                      <a:endParaRPr lang="es-EC" sz="230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51" marR="7351" marT="735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2300" u="none" strike="noStrike">
                          <a:effectLst/>
                        </a:rPr>
                        <a:t>630.00</a:t>
                      </a:r>
                      <a:endParaRPr lang="es-EC" sz="230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51" marR="7351" marT="7351" marB="0"/>
                </a:tc>
                <a:extLst>
                  <a:ext uri="{0D108BD9-81ED-4DB2-BD59-A6C34878D82A}">
                    <a16:rowId xmlns:a16="http://schemas.microsoft.com/office/drawing/2014/main" val="2558336998"/>
                  </a:ext>
                </a:extLst>
              </a:tr>
              <a:tr h="342176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2300" b="1" u="none" strike="noStrike" dirty="0">
                          <a:effectLst/>
                        </a:rPr>
                        <a:t>TOTAL DE INVERSION</a:t>
                      </a:r>
                      <a:endParaRPr lang="es-EC" sz="2300" b="1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51" marR="7351" marT="735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300" b="1" u="none" strike="noStrike" dirty="0">
                          <a:effectLst/>
                        </a:rPr>
                        <a:t>18,576.33</a:t>
                      </a:r>
                      <a:endParaRPr lang="es-EC" sz="2300" b="1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51" marR="88214" marT="7351" marB="0" anchor="ctr"/>
                </a:tc>
                <a:extLst>
                  <a:ext uri="{0D108BD9-81ED-4DB2-BD59-A6C34878D82A}">
                    <a16:rowId xmlns:a16="http://schemas.microsoft.com/office/drawing/2014/main" val="2848912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60525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906AFCAC-76DC-310F-283F-96BCB50AF183}"/>
              </a:ext>
            </a:extLst>
          </p:cNvPr>
          <p:cNvSpPr/>
          <p:nvPr/>
        </p:nvSpPr>
        <p:spPr>
          <a:xfrm>
            <a:off x="1891591" y="328166"/>
            <a:ext cx="5006166" cy="5040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SERVICIOS PROFESIONALES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ECF30DF-7FBE-1DC8-43B8-D73C627C9147}"/>
              </a:ext>
            </a:extLst>
          </p:cNvPr>
          <p:cNvSpPr/>
          <p:nvPr/>
        </p:nvSpPr>
        <p:spPr>
          <a:xfrm>
            <a:off x="149088" y="1759226"/>
            <a:ext cx="2794670" cy="123245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800" u="none" strike="noStrike" dirty="0">
                <a:solidFill>
                  <a:schemeClr val="tx1"/>
                </a:solidFill>
                <a:effectLst/>
              </a:rPr>
              <a:t>HONORARIOS DE LA  PSICÓLOGA CLÍNICA PRICILA BONETE</a:t>
            </a:r>
          </a:p>
          <a:p>
            <a:pPr algn="ctr"/>
            <a:endParaRPr lang="en-US" dirty="0"/>
          </a:p>
        </p:txBody>
      </p:sp>
      <p:pic>
        <p:nvPicPr>
          <p:cNvPr id="5" name="Imagen 4" descr="Un grupo de personas sentadas en el piso&#10;&#10;El contenido generado por IA puede ser incorrecto.">
            <a:extLst>
              <a:ext uri="{FF2B5EF4-FFF2-40B4-BE49-F238E27FC236}">
                <a16:creationId xmlns:a16="http://schemas.microsoft.com/office/drawing/2014/main" id="{FCE226B0-D160-EE98-4453-1DA7705E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758" y="1292087"/>
            <a:ext cx="5969515" cy="3790641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3C25102B-A86D-00FF-4D45-884B0BDADFF7}"/>
              </a:ext>
            </a:extLst>
          </p:cNvPr>
          <p:cNvSpPr/>
          <p:nvPr/>
        </p:nvSpPr>
        <p:spPr>
          <a:xfrm>
            <a:off x="596347" y="5203134"/>
            <a:ext cx="3975653" cy="7255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GASTO ANUAL = </a:t>
            </a:r>
            <a:r>
              <a:rPr lang="es-EC" sz="1800" u="none" strike="noStrike" dirty="0">
                <a:solidFill>
                  <a:schemeClr val="tx1"/>
                </a:solidFill>
                <a:effectLst/>
              </a:rPr>
              <a:t>9,804.00</a:t>
            </a:r>
          </a:p>
          <a:p>
            <a:pPr algn="ctr"/>
            <a:endParaRPr lang="en-US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C25E878-7024-086A-D4E4-44B88D6EBB82}"/>
              </a:ext>
            </a:extLst>
          </p:cNvPr>
          <p:cNvSpPr/>
          <p:nvPr/>
        </p:nvSpPr>
        <p:spPr>
          <a:xfrm>
            <a:off x="2604053" y="6142383"/>
            <a:ext cx="5536096" cy="48701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tx1"/>
                </a:solidFill>
              </a:rPr>
              <a:t>Resultados de actividades, a continuación: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2464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>
            <a:extLst>
              <a:ext uri="{FF2B5EF4-FFF2-40B4-BE49-F238E27FC236}">
                <a16:creationId xmlns:a16="http://schemas.microsoft.com/office/drawing/2014/main" id="{435D1DE7-0F0B-4AE0-94A5-819EF83413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C14EB82-188E-495F-9CC0-B075E8374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85" y="290610"/>
            <a:ext cx="8666619" cy="597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768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FD0453AC-108C-632C-9B60-DF773A112977}"/>
              </a:ext>
            </a:extLst>
          </p:cNvPr>
          <p:cNvSpPr/>
          <p:nvPr/>
        </p:nvSpPr>
        <p:spPr>
          <a:xfrm>
            <a:off x="1841895" y="377862"/>
            <a:ext cx="5006166" cy="5040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ALIMENTOS Y BEBIDAS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ED5E9DC8-5A7A-7732-1B64-350CEB2EC418}"/>
              </a:ext>
            </a:extLst>
          </p:cNvPr>
          <p:cNvSpPr/>
          <p:nvPr/>
        </p:nvSpPr>
        <p:spPr>
          <a:xfrm>
            <a:off x="149088" y="1381539"/>
            <a:ext cx="3190460" cy="29121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b="1" dirty="0">
                <a:solidFill>
                  <a:schemeClr val="tx1"/>
                </a:solidFill>
              </a:rPr>
              <a:t>ENTREGA DE KITS ALIMENTICIOS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 Beneficiarios: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Adultos Mayores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Personas con Discapacidad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Niños, niñas en estado de vulnerabilidad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Imagen 4" descr="Un grupo de personas de pie en la calle&#10;&#10;El contenido generado por IA puede ser incorrecto.">
            <a:extLst>
              <a:ext uri="{FF2B5EF4-FFF2-40B4-BE49-F238E27FC236}">
                <a16:creationId xmlns:a16="http://schemas.microsoft.com/office/drawing/2014/main" id="{C63BEA6E-AF9D-2F28-CD30-89298B397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0592" y="1113729"/>
            <a:ext cx="3787763" cy="5050351"/>
          </a:xfrm>
          <a:prstGeom prst="rect">
            <a:avLst/>
          </a:prstGeom>
        </p:spPr>
      </p:pic>
      <p:sp>
        <p:nvSpPr>
          <p:cNvPr id="6" name="AutoShape 2">
            <a:extLst>
              <a:ext uri="{FF2B5EF4-FFF2-40B4-BE49-F238E27FC236}">
                <a16:creationId xmlns:a16="http://schemas.microsoft.com/office/drawing/2014/main" id="{39AC5F92-2DDC-BCB2-9A82-38B5EA2B57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9680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No hay ninguna descripción de la foto disponible.">
            <a:extLst>
              <a:ext uri="{FF2B5EF4-FFF2-40B4-BE49-F238E27FC236}">
                <a16:creationId xmlns:a16="http://schemas.microsoft.com/office/drawing/2014/main" id="{6725DF22-4DBC-87D5-7B46-3C35245D99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4" b="5470"/>
          <a:stretch>
            <a:fillRect/>
          </a:stretch>
        </p:blipFill>
        <p:spPr>
          <a:xfrm>
            <a:off x="315827" y="2207897"/>
            <a:ext cx="4684592" cy="3321132"/>
          </a:xfrm>
          <a:prstGeom prst="rect">
            <a:avLst/>
          </a:prstGeom>
        </p:spPr>
      </p:pic>
      <p:pic>
        <p:nvPicPr>
          <p:cNvPr id="4" name="Imagen 3" descr="No hay ninguna descripción de la foto disponible.">
            <a:extLst>
              <a:ext uri="{FF2B5EF4-FFF2-40B4-BE49-F238E27FC236}">
                <a16:creationId xmlns:a16="http://schemas.microsoft.com/office/drawing/2014/main" id="{857506F0-7AE1-4D5B-915E-4B008B5A0D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5" r="3244" b="2"/>
          <a:stretch>
            <a:fillRect/>
          </a:stretch>
        </p:blipFill>
        <p:spPr>
          <a:xfrm>
            <a:off x="4673455" y="878926"/>
            <a:ext cx="4154718" cy="5836550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0CB60A0-69D6-5252-1527-D9BB2004856E}"/>
              </a:ext>
            </a:extLst>
          </p:cNvPr>
          <p:cNvSpPr/>
          <p:nvPr/>
        </p:nvSpPr>
        <p:spPr>
          <a:xfrm>
            <a:off x="1790949" y="143608"/>
            <a:ext cx="6011267" cy="5716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ACTIVIDADES DE INCLUSION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DAEE85FD-3461-5149-4232-12186F69D0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68655" y="304234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1C0D9DC-BB76-2554-AFA3-B8349965F9D7}"/>
              </a:ext>
            </a:extLst>
          </p:cNvPr>
          <p:cNvSpPr/>
          <p:nvPr/>
        </p:nvSpPr>
        <p:spPr>
          <a:xfrm>
            <a:off x="415327" y="1161948"/>
            <a:ext cx="3742490" cy="69666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COPA ESTUDIANTIL INTERINSTITUCIONAL 2025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1266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D65616C-CC96-06C0-4632-D68F5FBF3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47" y="2447910"/>
            <a:ext cx="4740965" cy="35557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ACB6292-199C-072C-E74C-094193D63D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01" r="-4" b="11295"/>
          <a:stretch>
            <a:fillRect/>
          </a:stretch>
        </p:blipFill>
        <p:spPr>
          <a:xfrm>
            <a:off x="3728484" y="429413"/>
            <a:ext cx="4959620" cy="32510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0CB60A0-69D6-5252-1527-D9BB2004856E}"/>
              </a:ext>
            </a:extLst>
          </p:cNvPr>
          <p:cNvSpPr/>
          <p:nvPr/>
        </p:nvSpPr>
        <p:spPr>
          <a:xfrm>
            <a:off x="1790949" y="143608"/>
            <a:ext cx="6011267" cy="5716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ACTIVIDADES DE INCLUSION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DAEE85FD-3461-5149-4232-12186F69D0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68655" y="304234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52B935EF-7600-3744-5B9A-45DC3C11C5D9}"/>
              </a:ext>
            </a:extLst>
          </p:cNvPr>
          <p:cNvSpPr/>
          <p:nvPr/>
        </p:nvSpPr>
        <p:spPr>
          <a:xfrm>
            <a:off x="237241" y="1182113"/>
            <a:ext cx="3742490" cy="69666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EVENTO NAVIDAD PARA TODOS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559517F-EAE4-1941-63FC-F23283749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3345" y="3606931"/>
            <a:ext cx="4334759" cy="325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5362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1C40124-1649-4FF2-8F64-C8284EB9F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6727CD-9977-4B25-9516-2B6E06AAA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19F4D31-E06B-4B98-A1F1-A29AFCBDD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7" name="Imagen 6" descr="Un grupo de personas de pie en la calle&#10;&#10;El contenido generado por IA puede ser incorrecto.">
            <a:extLst>
              <a:ext uri="{FF2B5EF4-FFF2-40B4-BE49-F238E27FC236}">
                <a16:creationId xmlns:a16="http://schemas.microsoft.com/office/drawing/2014/main" id="{EBE64C5D-70B6-AF6E-18EF-3BC67801F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1576" y="505224"/>
            <a:ext cx="2295120" cy="306016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837459"/>
            <a:ext cx="7667244" cy="80683"/>
          </a:xfrm>
          <a:prstGeom prst="rect">
            <a:avLst/>
          </a:prstGeom>
          <a:blipFill dpi="0" rotWithShape="1">
            <a:blip r:embed="rId5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981573"/>
            <a:ext cx="7667244" cy="2078335"/>
          </a:xfrm>
          <a:prstGeom prst="rect">
            <a:avLst/>
          </a:prstGeom>
          <a:blipFill dpi="0" rotWithShape="1">
            <a:blip r:embed="rId5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Imagen 5" descr="Un grupo de personas sentadas en el piso&#10;&#10;El contenido generado por IA puede ser incorrecto.">
            <a:extLst>
              <a:ext uri="{FF2B5EF4-FFF2-40B4-BE49-F238E27FC236}">
                <a16:creationId xmlns:a16="http://schemas.microsoft.com/office/drawing/2014/main" id="{DD5F5558-9426-9BD4-9171-5A27FDC7C0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376" y="856434"/>
            <a:ext cx="3712974" cy="235773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216F06A-8BC4-B692-D831-93F614C2E7B7}"/>
              </a:ext>
            </a:extLst>
          </p:cNvPr>
          <p:cNvSpPr txBox="1"/>
          <p:nvPr/>
        </p:nvSpPr>
        <p:spPr>
          <a:xfrm>
            <a:off x="3488189" y="4518932"/>
            <a:ext cx="3524415" cy="176714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128670"/>
            <a:ext cx="7667244" cy="80683"/>
          </a:xfrm>
          <a:prstGeom prst="rect">
            <a:avLst/>
          </a:prstGeom>
          <a:blipFill dpi="0" rotWithShape="1">
            <a:blip r:embed="rId5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53262855-D6E6-E914-53A5-E5408E1518F2}"/>
              </a:ext>
            </a:extLst>
          </p:cNvPr>
          <p:cNvSpPr/>
          <p:nvPr/>
        </p:nvSpPr>
        <p:spPr>
          <a:xfrm>
            <a:off x="435491" y="3446477"/>
            <a:ext cx="2965653" cy="225087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cap="all" dirty="0" err="1"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Talleres</a:t>
            </a:r>
            <a:r>
              <a:rPr lang="en-US" sz="1800" cap="all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La Crianza </a:t>
            </a:r>
            <a:r>
              <a:rPr lang="en-US" sz="1800" cap="all" dirty="0" err="1"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Equilibrada</a:t>
            </a:r>
            <a:r>
              <a:rPr lang="en-US" sz="1800" cap="all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</a:t>
            </a:r>
            <a:r>
              <a:rPr lang="en-US" sz="1800" cap="all" dirty="0" err="1"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Paternidad</a:t>
            </a:r>
            <a:r>
              <a:rPr lang="en-US" sz="1800" cap="all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y </a:t>
            </a:r>
            <a:r>
              <a:rPr lang="en-US" sz="1800" cap="all" dirty="0" err="1"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Maternidad</a:t>
            </a:r>
            <a:r>
              <a:rPr lang="en-US" sz="1800" cap="all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cap="all" dirty="0" err="1"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en</a:t>
            </a:r>
            <a:r>
              <a:rPr lang="en-US" sz="1800" cap="all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800" cap="all" dirty="0" err="1"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Armonía</a:t>
            </a:r>
            <a:endParaRPr lang="en-US" sz="1800" cap="all" dirty="0">
              <a:solidFill>
                <a:sysClr val="windowText" lastClr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F6F3402B-1E5F-67FF-D2DA-7D40633A9E5B}"/>
              </a:ext>
            </a:extLst>
          </p:cNvPr>
          <p:cNvSpPr/>
          <p:nvPr/>
        </p:nvSpPr>
        <p:spPr>
          <a:xfrm>
            <a:off x="4274656" y="4012551"/>
            <a:ext cx="3218317" cy="17063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800" dirty="0" err="1">
                <a:solidFill>
                  <a:schemeClr val="tx1"/>
                </a:solidFill>
              </a:rPr>
              <a:t>Entrega</a:t>
            </a:r>
            <a:r>
              <a:rPr lang="en-US" sz="1800" dirty="0">
                <a:solidFill>
                  <a:schemeClr val="tx1"/>
                </a:solidFill>
              </a:rPr>
              <a:t> de </a:t>
            </a:r>
            <a:r>
              <a:rPr lang="en-US" sz="1800" dirty="0" err="1">
                <a:solidFill>
                  <a:schemeClr val="tx1"/>
                </a:solidFill>
              </a:rPr>
              <a:t>raciones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alimenticias</a:t>
            </a:r>
            <a:r>
              <a:rPr lang="en-US" sz="1800" dirty="0">
                <a:solidFill>
                  <a:schemeClr val="tx1"/>
                </a:solidFill>
              </a:rPr>
              <a:t>  a </a:t>
            </a:r>
            <a:r>
              <a:rPr lang="en-US" sz="1800" dirty="0" err="1">
                <a:solidFill>
                  <a:schemeClr val="tx1"/>
                </a:solidFill>
              </a:rPr>
              <a:t>Adultos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mayores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800" dirty="0" err="1">
                <a:solidFill>
                  <a:schemeClr val="tx1"/>
                </a:solidFill>
              </a:rPr>
              <a:t>Organización</a:t>
            </a:r>
            <a:r>
              <a:rPr lang="en-US" sz="1800" dirty="0">
                <a:solidFill>
                  <a:schemeClr val="tx1"/>
                </a:solidFill>
              </a:rPr>
              <a:t> del </a:t>
            </a:r>
            <a:r>
              <a:rPr lang="en-US" sz="1800" dirty="0" err="1">
                <a:solidFill>
                  <a:schemeClr val="tx1"/>
                </a:solidFill>
              </a:rPr>
              <a:t>evento</a:t>
            </a:r>
            <a:r>
              <a:rPr lang="en-US" sz="1800" dirty="0">
                <a:solidFill>
                  <a:schemeClr val="tx1"/>
                </a:solidFill>
              </a:rPr>
              <a:t> Navidad Para </a:t>
            </a:r>
            <a:r>
              <a:rPr lang="en-US" sz="1800" dirty="0" err="1">
                <a:solidFill>
                  <a:schemeClr val="tx1"/>
                </a:solidFill>
              </a:rPr>
              <a:t>Todos</a:t>
            </a:r>
            <a:endParaRPr lang="en-US" sz="1800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7415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13B6813-AEE1-4D56-B495-DE76556E3502}"/>
              </a:ext>
            </a:extLst>
          </p:cNvPr>
          <p:cNvSpPr txBox="1"/>
          <p:nvPr/>
        </p:nvSpPr>
        <p:spPr>
          <a:xfrm>
            <a:off x="638838" y="512185"/>
            <a:ext cx="7363951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C" sz="1800" b="1">
                <a:solidFill>
                  <a:srgbClr val="002060"/>
                </a:solidFill>
                <a:latin typeface="Arial Rounded MT Bold"/>
              </a:rPr>
              <a:t>PROYECTO</a:t>
            </a:r>
            <a:r>
              <a:rPr lang="es-EC" b="1">
                <a:solidFill>
                  <a:srgbClr val="002060"/>
                </a:solidFill>
                <a:latin typeface="Arial Rounded MT Bold"/>
              </a:rPr>
              <a:t>.</a:t>
            </a:r>
            <a:r>
              <a:rPr lang="es-EC" sz="1800" b="1">
                <a:solidFill>
                  <a:srgbClr val="002060"/>
                </a:solidFill>
                <a:latin typeface="Arial Rounded MT Bold"/>
              </a:rPr>
              <a:t> </a:t>
            </a:r>
            <a:r>
              <a:rPr lang="es-EC" b="1">
                <a:solidFill>
                  <a:srgbClr val="002060"/>
                </a:solidFill>
                <a:latin typeface="Arial Rounded MT Bold"/>
              </a:rPr>
              <a:t>3</a:t>
            </a:r>
            <a:endParaRPr lang="es-EC" sz="1800" b="1">
              <a:solidFill>
                <a:srgbClr val="002060"/>
              </a:solidFill>
              <a:latin typeface="Arial Rounded MT Bold"/>
            </a:endParaRPr>
          </a:p>
          <a:p>
            <a:pPr algn="ctr"/>
            <a:br>
              <a:rPr lang="es-EC" sz="1800" b="1">
                <a:latin typeface="Arial Rounded MT Bold" panose="020F0704030504030204" pitchFamily="34" charset="0"/>
              </a:rPr>
            </a:br>
            <a:r>
              <a:rPr lang="es-EC" sz="1800" b="1">
                <a:solidFill>
                  <a:srgbClr val="002060"/>
                </a:solidFill>
                <a:latin typeface="Arial Rounded MT Bold"/>
              </a:rPr>
              <a:t>PROYECT</a:t>
            </a:r>
            <a:r>
              <a:rPr lang="es-EC" b="1">
                <a:solidFill>
                  <a:srgbClr val="002060"/>
                </a:solidFill>
                <a:latin typeface="Arial Rounded MT Bold"/>
              </a:rPr>
              <a:t>O RECREACIONAL MEDIANTE EL DESARROLLO DE CAPACIDADES Y HABILIDADES SOCIALES</a:t>
            </a:r>
            <a:endParaRPr lang="es-EC" sz="1800" b="1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21577C33-0110-41CD-A162-CEC2CE4A4A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708361"/>
              </p:ext>
            </p:extLst>
          </p:nvPr>
        </p:nvGraphicFramePr>
        <p:xfrm>
          <a:off x="1630906" y="1833362"/>
          <a:ext cx="504252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5929">
                  <a:extLst>
                    <a:ext uri="{9D8B030D-6E8A-4147-A177-3AD203B41FA5}">
                      <a16:colId xmlns:a16="http://schemas.microsoft.com/office/drawing/2014/main" val="3015141668"/>
                    </a:ext>
                  </a:extLst>
                </a:gridCol>
                <a:gridCol w="2596591">
                  <a:extLst>
                    <a:ext uri="{9D8B030D-6E8A-4147-A177-3AD203B41FA5}">
                      <a16:colId xmlns:a16="http://schemas.microsoft.com/office/drawing/2014/main" val="645005833"/>
                    </a:ext>
                  </a:extLst>
                </a:gridCol>
              </a:tblGrid>
              <a:tr h="1082162">
                <a:tc>
                  <a:txBody>
                    <a:bodyPr/>
                    <a:lstStyle/>
                    <a:p>
                      <a:r>
                        <a:rPr lang="es-EC" sz="2400"/>
                        <a:t>Descripción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C" sz="2400"/>
                        <a:t>Valor de Inversión</a:t>
                      </a:r>
                    </a:p>
                    <a:p>
                      <a:r>
                        <a:rPr lang="es-EC" sz="2400"/>
                        <a:t>Anual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2623670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D6787900-E6C6-4F05-B1BD-512466731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387499"/>
              </p:ext>
            </p:extLst>
          </p:nvPr>
        </p:nvGraphicFramePr>
        <p:xfrm>
          <a:off x="1634060" y="3066464"/>
          <a:ext cx="5073992" cy="739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1704">
                  <a:extLst>
                    <a:ext uri="{9D8B030D-6E8A-4147-A177-3AD203B41FA5}">
                      <a16:colId xmlns:a16="http://schemas.microsoft.com/office/drawing/2014/main" val="35104977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566453439"/>
                    </a:ext>
                  </a:extLst>
                </a:gridCol>
              </a:tblGrid>
              <a:tr h="509059">
                <a:tc>
                  <a:txBody>
                    <a:bodyPr/>
                    <a:lstStyle/>
                    <a:p>
                      <a:pPr algn="l" fontAlgn="t"/>
                      <a:r>
                        <a:rPr lang="es-EC" sz="24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UNIFORMES DEPORTIVOS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C" sz="24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373.20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075334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583B5549-408F-4F2D-B2D9-D9959799D831}"/>
              </a:ext>
            </a:extLst>
          </p:cNvPr>
          <p:cNvSpPr txBox="1"/>
          <p:nvPr/>
        </p:nvSpPr>
        <p:spPr>
          <a:xfrm>
            <a:off x="5905243" y="4932151"/>
            <a:ext cx="2592288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s-EC" b="1"/>
          </a:p>
        </p:txBody>
      </p:sp>
    </p:spTree>
    <p:extLst>
      <p:ext uri="{BB962C8B-B14F-4D97-AF65-F5344CB8AC3E}">
        <p14:creationId xmlns:p14="http://schemas.microsoft.com/office/powerpoint/2010/main" val="8454915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jóvenes posando para una foto&#10;&#10;El contenido generado por IA puede ser incorrecto.">
            <a:extLst>
              <a:ext uri="{FF2B5EF4-FFF2-40B4-BE49-F238E27FC236}">
                <a16:creationId xmlns:a16="http://schemas.microsoft.com/office/drawing/2014/main" id="{977C2359-A758-911E-A238-9B44D5F1C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582" y="2947147"/>
            <a:ext cx="3772101" cy="2924737"/>
          </a:xfrm>
          <a:prstGeom prst="rect">
            <a:avLst/>
          </a:prstGeom>
        </p:spPr>
      </p:pic>
      <p:pic>
        <p:nvPicPr>
          <p:cNvPr id="4" name="Imagen 3" descr="Grupo de personas en una cancha&#10;&#10;El contenido generado por IA puede ser incorrecto.">
            <a:extLst>
              <a:ext uri="{FF2B5EF4-FFF2-40B4-BE49-F238E27FC236}">
                <a16:creationId xmlns:a16="http://schemas.microsoft.com/office/drawing/2014/main" id="{9C3CB4BB-FCCC-E1BF-332B-B1CCF7774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353" y="403410"/>
            <a:ext cx="4034118" cy="292473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1935C38-BD26-4088-3D34-947E90391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353" y="3322544"/>
            <a:ext cx="4202207" cy="237564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56B1575-C718-83B2-F1EE-32A0A68109E4}"/>
              </a:ext>
            </a:extLst>
          </p:cNvPr>
          <p:cNvSpPr txBox="1"/>
          <p:nvPr/>
        </p:nvSpPr>
        <p:spPr>
          <a:xfrm>
            <a:off x="844895" y="941821"/>
            <a:ext cx="326037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CAMPEONATO DEPORTIVO INTERPARROQUIALES  DE </a:t>
            </a:r>
            <a:r>
              <a:rPr lang="es-ES"/>
              <a:t>GUALACEO  </a:t>
            </a:r>
          </a:p>
          <a:p>
            <a:r>
              <a:rPr lang="es-ES"/>
              <a:t>"GUALA GADS"</a:t>
            </a:r>
          </a:p>
        </p:txBody>
      </p:sp>
    </p:spTree>
    <p:extLst>
      <p:ext uri="{BB962C8B-B14F-4D97-AF65-F5344CB8AC3E}">
        <p14:creationId xmlns:p14="http://schemas.microsoft.com/office/powerpoint/2010/main" val="23000730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BFFFA39-5435-4D2C-8C4B-B07E64F25166}"/>
              </a:ext>
            </a:extLst>
          </p:cNvPr>
          <p:cNvSpPr txBox="1"/>
          <p:nvPr/>
        </p:nvSpPr>
        <p:spPr>
          <a:xfrm>
            <a:off x="231077" y="137893"/>
            <a:ext cx="79936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18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PROYECTO </a:t>
            </a:r>
            <a:r>
              <a:rPr lang="es-EC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4</a:t>
            </a:r>
            <a:r>
              <a:rPr lang="es-EC" sz="18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: </a:t>
            </a:r>
          </a:p>
          <a:p>
            <a:pPr algn="ctr"/>
            <a:endParaRPr lang="es-EC" sz="1800" b="1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s-EC" sz="18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PROYECT</a:t>
            </a:r>
            <a:r>
              <a:rPr lang="es-EC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O SOCIAL DE GRUPOS VULNERABLES BASADAS EN GENERO CONVENIO  101-2024 GAD PROVINCIAL</a:t>
            </a:r>
            <a:endParaRPr lang="es-EC" sz="1800" b="1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2C429B9-5DB4-4142-802E-5C16F87757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028912"/>
              </p:ext>
            </p:extLst>
          </p:nvPr>
        </p:nvGraphicFramePr>
        <p:xfrm>
          <a:off x="520485" y="1399173"/>
          <a:ext cx="4051515" cy="394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7730">
                  <a:extLst>
                    <a:ext uri="{9D8B030D-6E8A-4147-A177-3AD203B41FA5}">
                      <a16:colId xmlns:a16="http://schemas.microsoft.com/office/drawing/2014/main" val="2554502602"/>
                    </a:ext>
                  </a:extLst>
                </a:gridCol>
                <a:gridCol w="1863785">
                  <a:extLst>
                    <a:ext uri="{9D8B030D-6E8A-4147-A177-3AD203B41FA5}">
                      <a16:colId xmlns:a16="http://schemas.microsoft.com/office/drawing/2014/main" val="2095704674"/>
                    </a:ext>
                  </a:extLst>
                </a:gridCol>
              </a:tblGrid>
              <a:tr h="251418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u="none" strike="noStrike">
                          <a:effectLst/>
                        </a:rPr>
                        <a:t>DESCRIPCION</a:t>
                      </a:r>
                      <a:endParaRPr lang="es-EC" sz="1800" b="1" i="0" u="none" strike="noStrike">
                        <a:solidFill>
                          <a:srgbClr val="FFFFFF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u="none" strike="noStrike">
                          <a:effectLst/>
                        </a:rPr>
                        <a:t> INVERSION TOTAL </a:t>
                      </a:r>
                      <a:endParaRPr lang="es-EC" sz="1800" b="1" i="0" u="none" strike="noStrike">
                        <a:solidFill>
                          <a:srgbClr val="FFFFFF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88764757"/>
                  </a:ext>
                </a:extLst>
              </a:tr>
              <a:tr h="29041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Honorarios servicios </a:t>
                      </a:r>
                      <a:r>
                        <a:rPr lang="es-EC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profosionales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u="none" strike="noStrike" dirty="0">
                          <a:effectLst/>
                        </a:rPr>
                        <a:t>                 2,710.00 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7620" marT="7620" marB="0" anchor="ctr"/>
                </a:tc>
                <a:extLst>
                  <a:ext uri="{0D108BD9-81ED-4DB2-BD59-A6C34878D82A}">
                    <a16:rowId xmlns:a16="http://schemas.microsoft.com/office/drawing/2014/main" val="788237921"/>
                  </a:ext>
                </a:extLst>
              </a:tr>
              <a:tr h="275889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u="none" strike="noStrike" dirty="0">
                          <a:effectLst/>
                        </a:rPr>
                        <a:t>Instalaciones, mantenimiento de local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u="none" strike="noStrike" dirty="0">
                          <a:effectLst/>
                        </a:rPr>
                        <a:t>                 1,132.00 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7620" marT="7620" marB="0" anchor="ctr"/>
                </a:tc>
                <a:extLst>
                  <a:ext uri="{0D108BD9-81ED-4DB2-BD59-A6C34878D82A}">
                    <a16:rowId xmlns:a16="http://schemas.microsoft.com/office/drawing/2014/main" val="3343927213"/>
                  </a:ext>
                </a:extLst>
              </a:tr>
              <a:tr h="275889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u="none" strike="noStrike" dirty="0">
                          <a:effectLst/>
                        </a:rPr>
                        <a:t>MOBILIARIOS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u="none" strike="noStrike" dirty="0">
                          <a:effectLst/>
                        </a:rPr>
                        <a:t>                    980.00 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7620" marT="7620" marB="0" anchor="ctr"/>
                </a:tc>
                <a:extLst>
                  <a:ext uri="{0D108BD9-81ED-4DB2-BD59-A6C34878D82A}">
                    <a16:rowId xmlns:a16="http://schemas.microsoft.com/office/drawing/2014/main" val="3003036588"/>
                  </a:ext>
                </a:extLst>
              </a:tr>
              <a:tr h="275889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u="none" strike="noStrike" dirty="0">
                          <a:effectLst/>
                        </a:rPr>
                        <a:t>Devolución saldos por convenio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u="none" strike="noStrike">
                          <a:effectLst/>
                        </a:rPr>
                        <a:t>                      12.50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7620" marT="7620" marB="0" anchor="ctr"/>
                </a:tc>
                <a:extLst>
                  <a:ext uri="{0D108BD9-81ED-4DB2-BD59-A6C34878D82A}">
                    <a16:rowId xmlns:a16="http://schemas.microsoft.com/office/drawing/2014/main" val="3529722820"/>
                  </a:ext>
                </a:extLst>
              </a:tr>
              <a:tr h="37027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2000" b="1" u="none" strike="noStrike" dirty="0">
                          <a:effectLst/>
                        </a:rPr>
                        <a:t>TOTAL DE INVERSION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000" b="1" u="none" strike="noStrike" dirty="0">
                          <a:effectLst/>
                        </a:rPr>
                        <a:t>      4,834.50 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T="7620" marB="0" anchor="ctr"/>
                </a:tc>
                <a:extLst>
                  <a:ext uri="{0D108BD9-81ED-4DB2-BD59-A6C34878D82A}">
                    <a16:rowId xmlns:a16="http://schemas.microsoft.com/office/drawing/2014/main" val="995268374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4E268E62-B42C-8901-0F85-F7707288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039" y="1602834"/>
            <a:ext cx="3652774" cy="48703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33502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35">
            <a:extLst>
              <a:ext uri="{FF2B5EF4-FFF2-40B4-BE49-F238E27FC236}">
                <a16:creationId xmlns:a16="http://schemas.microsoft.com/office/drawing/2014/main" id="{01C40124-1649-4FF2-8F64-C8284EB9F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86727CD-9977-4B25-9516-2B6E06AAA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19F4D31-E06B-4B98-A1F1-A29AFCBDD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57" name="Rectangle 39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8" name="Imagen 7" descr="Un grupo de personas frente a una mesa con comida&#10;&#10;El contenido generado por IA puede ser incorrecto.">
            <a:extLst>
              <a:ext uri="{FF2B5EF4-FFF2-40B4-BE49-F238E27FC236}">
                <a16:creationId xmlns:a16="http://schemas.microsoft.com/office/drawing/2014/main" id="{B562642D-4462-217F-6E22-ADC7897AF5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47" r="8466" b="1"/>
          <a:stretch>
            <a:fillRect/>
          </a:stretch>
        </p:blipFill>
        <p:spPr>
          <a:xfrm>
            <a:off x="5080596" y="381958"/>
            <a:ext cx="2242315" cy="3317896"/>
          </a:xfrm>
          <a:prstGeom prst="rect">
            <a:avLst/>
          </a:prstGeom>
        </p:spPr>
      </p:pic>
      <p:sp>
        <p:nvSpPr>
          <p:cNvPr id="58" name="Rectangle 41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837459"/>
            <a:ext cx="7667244" cy="80683"/>
          </a:xfrm>
          <a:prstGeom prst="rect">
            <a:avLst/>
          </a:prstGeom>
          <a:blipFill dpi="0" rotWithShape="1">
            <a:blip r:embed="rId5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" name="Rectangle 43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981573"/>
            <a:ext cx="7667244" cy="2078335"/>
          </a:xfrm>
          <a:prstGeom prst="rect">
            <a:avLst/>
          </a:prstGeom>
          <a:blipFill dpi="0" rotWithShape="1">
            <a:blip r:embed="rId5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470A4E-9F98-20EA-3AA8-2D684340A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92" y="4162031"/>
            <a:ext cx="3407762" cy="1767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actividades</a:t>
            </a:r>
          </a:p>
        </p:txBody>
      </p:sp>
      <p:pic>
        <p:nvPicPr>
          <p:cNvPr id="7" name="Imagen 6" descr="Un grupo de personas sentadas alrededor de una mesa&#10;&#10;El contenido generado por IA puede ser incorrecto.">
            <a:extLst>
              <a:ext uri="{FF2B5EF4-FFF2-40B4-BE49-F238E27FC236}">
                <a16:creationId xmlns:a16="http://schemas.microsoft.com/office/drawing/2014/main" id="{46169516-395C-56BB-230E-2C0E3D00B17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-1" b="140"/>
          <a:stretch>
            <a:fillRect/>
          </a:stretch>
        </p:blipFill>
        <p:spPr>
          <a:xfrm>
            <a:off x="738376" y="387166"/>
            <a:ext cx="4217238" cy="318421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494B269-9DF5-03D4-6B12-AC2684DC7DFF}"/>
              </a:ext>
            </a:extLst>
          </p:cNvPr>
          <p:cNvSpPr txBox="1"/>
          <p:nvPr/>
        </p:nvSpPr>
        <p:spPr>
          <a:xfrm>
            <a:off x="4663440" y="4170410"/>
            <a:ext cx="3524415" cy="17671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b="1">
                <a:solidFill>
                  <a:schemeClr val="tx1"/>
                </a:solidFill>
              </a:rPr>
              <a:t>TALLERES DE CAPACITACION: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b="1">
                <a:solidFill>
                  <a:schemeClr val="tx1"/>
                </a:solidFill>
              </a:rPr>
              <a:t>Panadería, Elaboración de Vinos, Refuerzo Educativo.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b="1">
                <a:solidFill>
                  <a:schemeClr val="tx1"/>
                </a:solidFill>
              </a:rPr>
              <a:t>Charlas a padres de familia</a:t>
            </a:r>
            <a:r>
              <a:rPr lang="en-US" sz="160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0" name="Rectangle 45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128670"/>
            <a:ext cx="7667244" cy="80683"/>
          </a:xfrm>
          <a:prstGeom prst="rect">
            <a:avLst/>
          </a:prstGeom>
          <a:blipFill dpi="0" rotWithShape="1">
            <a:blip r:embed="rId5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61" name="Oval 49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8889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F83AF85-7C1A-4F28-84F8-8A9F326562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631509"/>
              </p:ext>
            </p:extLst>
          </p:nvPr>
        </p:nvGraphicFramePr>
        <p:xfrm>
          <a:off x="233425" y="1775425"/>
          <a:ext cx="4973809" cy="1210931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3070175">
                  <a:extLst>
                    <a:ext uri="{9D8B030D-6E8A-4147-A177-3AD203B41FA5}">
                      <a16:colId xmlns:a16="http://schemas.microsoft.com/office/drawing/2014/main" val="3831356387"/>
                    </a:ext>
                  </a:extLst>
                </a:gridCol>
                <a:gridCol w="1903634">
                  <a:extLst>
                    <a:ext uri="{9D8B030D-6E8A-4147-A177-3AD203B41FA5}">
                      <a16:colId xmlns:a16="http://schemas.microsoft.com/office/drawing/2014/main" val="3192507932"/>
                    </a:ext>
                  </a:extLst>
                </a:gridCol>
              </a:tblGrid>
              <a:tr h="121093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2400" b="1" u="none" strike="noStrike" cap="none" spc="30" dirty="0">
                          <a:solidFill>
                            <a:schemeClr val="tx1"/>
                          </a:solidFill>
                          <a:effectLst/>
                        </a:rPr>
                        <a:t>GASTO ANUAL EJECUTADO</a:t>
                      </a:r>
                    </a:p>
                  </a:txBody>
                  <a:tcPr marL="346640" marR="207984" marT="207984" marB="207984" anchor="ctr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lumMod val="60000"/>
                        <a:lumOff val="40000"/>
                        <a:alpha val="6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C" sz="2400" b="1" u="none" strike="noStrike" cap="none" spc="30" dirty="0">
                          <a:solidFill>
                            <a:schemeClr val="tx1"/>
                          </a:solidFill>
                          <a:effectLst/>
                        </a:rPr>
                        <a:t>4,619.90</a:t>
                      </a:r>
                      <a:endParaRPr lang="es-ES" sz="2400" b="1" cap="none" spc="30" dirty="0">
                        <a:solidFill>
                          <a:schemeClr val="tx1"/>
                        </a:solidFill>
                      </a:endParaRPr>
                    </a:p>
                  </a:txBody>
                  <a:tcPr marL="346640" marR="207984" marT="207984" marB="207984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lumMod val="60000"/>
                        <a:lumOff val="40000"/>
                        <a:alpha val="6980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101159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16669BEA-752E-A653-94D4-983B249F1537}"/>
              </a:ext>
            </a:extLst>
          </p:cNvPr>
          <p:cNvSpPr txBox="1"/>
          <p:nvPr/>
        </p:nvSpPr>
        <p:spPr>
          <a:xfrm>
            <a:off x="690625" y="235999"/>
            <a:ext cx="7501349" cy="17112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100" b="1" cap="all" dirty="0">
                <a:solidFill>
                  <a:schemeClr val="accent2"/>
                </a:solidFill>
                <a:latin typeface="Rockwell Condensed"/>
              </a:rPr>
              <a:t>PROYECTO 5: </a:t>
            </a:r>
            <a:endParaRPr lang="en-US" sz="2100" dirty="0">
              <a:solidFill>
                <a:schemeClr val="accent2"/>
              </a:solidFill>
              <a:latin typeface="Rockwell Condensed"/>
            </a:endParaRPr>
          </a:p>
          <a:p>
            <a:pPr algn="ctr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2100" dirty="0">
              <a:solidFill>
                <a:schemeClr val="accent2"/>
              </a:solidFill>
              <a:latin typeface="Rockwell Condensed"/>
            </a:endParaRPr>
          </a:p>
          <a:p>
            <a:pPr algn="ctr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100" b="1" cap="all" dirty="0">
                <a:solidFill>
                  <a:schemeClr val="accent2"/>
                </a:solidFill>
                <a:latin typeface="Rockwell Condensed"/>
              </a:rPr>
              <a:t>PROYECTO DE PROMOSION Y FORTALECIMIENTO</a:t>
            </a:r>
            <a:r>
              <a:rPr lang="en-US" sz="2100" dirty="0">
                <a:solidFill>
                  <a:schemeClr val="accent2"/>
                </a:solidFill>
                <a:latin typeface="Rockwell Condensed"/>
              </a:rPr>
              <a:t> </a:t>
            </a:r>
            <a:r>
              <a:rPr lang="en-US" sz="2100" b="1" cap="all" dirty="0">
                <a:solidFill>
                  <a:schemeClr val="accent2"/>
                </a:solidFill>
                <a:latin typeface="Rockwell Condensed"/>
              </a:rPr>
              <a:t>DE TRADICIONES</a:t>
            </a:r>
            <a:endParaRPr lang="en-US" sz="2100" dirty="0">
              <a:solidFill>
                <a:schemeClr val="accent2"/>
              </a:solidFill>
              <a:latin typeface="Rockwell Condensed"/>
            </a:endParaRPr>
          </a:p>
          <a:p>
            <a:pPr algn="ctr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100" b="1" cap="all" dirty="0">
                <a:solidFill>
                  <a:schemeClr val="accent2"/>
                </a:solidFill>
                <a:latin typeface="Rockwell Condensed"/>
              </a:rPr>
              <a:t>CULTURALES DELA PARROQUIA JADAN</a:t>
            </a:r>
            <a:endParaRPr lang="en-US" sz="2100" dirty="0">
              <a:solidFill>
                <a:schemeClr val="accent2"/>
              </a:solidFill>
              <a:latin typeface="Rockwell Condensed"/>
            </a:endParaRPr>
          </a:p>
          <a:p>
            <a:pPr algn="ctr"/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1369A6C-7482-4853-F5FD-78126FEEC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783" y="1541438"/>
            <a:ext cx="2996792" cy="51882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DFB27FD-B21E-D807-2509-BEB2C32F2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33" y="2880128"/>
            <a:ext cx="5134470" cy="384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998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998C667-8458-F1C1-9B51-3A411BE7B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016" y="333686"/>
            <a:ext cx="3677478" cy="545571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BB0468E-173D-600A-02C9-9D0D83D19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65" y="3300083"/>
            <a:ext cx="4393094" cy="3292827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5F12E782-F811-1009-7E90-41CBCBA395A5}"/>
              </a:ext>
            </a:extLst>
          </p:cNvPr>
          <p:cNvSpPr/>
          <p:nvPr/>
        </p:nvSpPr>
        <p:spPr>
          <a:xfrm>
            <a:off x="1828800" y="140817"/>
            <a:ext cx="5327374" cy="6659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EVENTOS REALIZADOS</a:t>
            </a:r>
            <a:endParaRPr lang="en-US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70FE1C80-268E-179D-31B3-745F62D25597}"/>
              </a:ext>
            </a:extLst>
          </p:cNvPr>
          <p:cNvSpPr/>
          <p:nvPr/>
        </p:nvSpPr>
        <p:spPr>
          <a:xfrm>
            <a:off x="188965" y="1025217"/>
            <a:ext cx="4482428" cy="222636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800" dirty="0">
                <a:solidFill>
                  <a:schemeClr val="tx1"/>
                </a:solidFill>
              </a:rPr>
              <a:t>Carnaval de mi Tierra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800" dirty="0">
                <a:solidFill>
                  <a:schemeClr val="tx1"/>
                </a:solidFill>
              </a:rPr>
              <a:t>Gasto ejecutado   2.000,00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800" dirty="0">
                <a:solidFill>
                  <a:schemeClr val="tx1"/>
                </a:solidFill>
              </a:rPr>
              <a:t>Proceso de Ínfima Cuantía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9AC5E7C-060A-F8C6-C1EC-BF883A86E5B6}"/>
              </a:ext>
            </a:extLst>
          </p:cNvPr>
          <p:cNvSpPr/>
          <p:nvPr/>
        </p:nvSpPr>
        <p:spPr>
          <a:xfrm>
            <a:off x="4343401" y="5828071"/>
            <a:ext cx="4035287" cy="8133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tx1"/>
                </a:solidFill>
              </a:rPr>
              <a:t>Contratación de artista, amplificación y cañón de espuma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3526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8AF9ACA-6E30-C491-00AC-B5E822B7F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59" y="2654410"/>
            <a:ext cx="4800601" cy="35992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483294B-96A8-9012-20EB-F1FCBB81A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63" y="588079"/>
            <a:ext cx="3827798" cy="5103732"/>
          </a:xfrm>
          <a:prstGeom prst="rect">
            <a:avLst/>
          </a:prstGeom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27F75FF5-B695-C414-20F2-1ABBF4C778C1}"/>
              </a:ext>
            </a:extLst>
          </p:cNvPr>
          <p:cNvSpPr/>
          <p:nvPr/>
        </p:nvSpPr>
        <p:spPr>
          <a:xfrm>
            <a:off x="2185376" y="0"/>
            <a:ext cx="5327374" cy="6659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EVENTOS REALIZADOS</a:t>
            </a:r>
            <a:endParaRPr lang="en-U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937337F2-73BA-971C-A6EA-8272859D4520}"/>
              </a:ext>
            </a:extLst>
          </p:cNvPr>
          <p:cNvSpPr/>
          <p:nvPr/>
        </p:nvSpPr>
        <p:spPr>
          <a:xfrm>
            <a:off x="103745" y="665921"/>
            <a:ext cx="4800601" cy="215679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tx1"/>
                </a:solidFill>
              </a:rPr>
              <a:t>Apoyo a Cholita </a:t>
            </a:r>
            <a:r>
              <a:rPr lang="es-EC" sz="2400" dirty="0" err="1">
                <a:solidFill>
                  <a:schemeClr val="tx1"/>
                </a:solidFill>
              </a:rPr>
              <a:t>Jadanense</a:t>
            </a:r>
            <a:r>
              <a:rPr lang="es-EC" sz="2400" dirty="0">
                <a:solidFill>
                  <a:schemeClr val="tx1"/>
                </a:solidFill>
              </a:rPr>
              <a:t> Srta. Wendy Tigre, como candidata a Cholita </a:t>
            </a:r>
            <a:r>
              <a:rPr lang="es-EC" sz="2400" dirty="0" err="1">
                <a:solidFill>
                  <a:schemeClr val="tx1"/>
                </a:solidFill>
              </a:rPr>
              <a:t>Gualaceña</a:t>
            </a:r>
            <a:endParaRPr lang="es-EC" sz="2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tx1"/>
                </a:solidFill>
              </a:rPr>
              <a:t>Monto gastado = 120,00</a:t>
            </a:r>
            <a:r>
              <a:rPr lang="es-EC" sz="2800" dirty="0">
                <a:solidFill>
                  <a:schemeClr val="tx1"/>
                </a:solidFill>
              </a:rPr>
              <a:t>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CABC327-F60D-3DCA-7913-72945C11EB42}"/>
              </a:ext>
            </a:extLst>
          </p:cNvPr>
          <p:cNvSpPr/>
          <p:nvPr/>
        </p:nvSpPr>
        <p:spPr>
          <a:xfrm>
            <a:off x="0" y="5935319"/>
            <a:ext cx="5327375" cy="8448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Se apoya en la </a:t>
            </a:r>
            <a:r>
              <a:rPr lang="es-EC" dirty="0" err="1">
                <a:solidFill>
                  <a:schemeClr val="tx1"/>
                </a:solidFill>
              </a:rPr>
              <a:t>preparación.y</a:t>
            </a:r>
            <a:r>
              <a:rPr lang="es-EC" dirty="0">
                <a:solidFill>
                  <a:schemeClr val="tx1"/>
                </a:solidFill>
              </a:rPr>
              <a:t> presentación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tx1"/>
                </a:solidFill>
              </a:rPr>
              <a:t>Transporte para el grupo de coreografía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FE3809C-E391-A747-7870-D61A4C59F49A}"/>
              </a:ext>
            </a:extLst>
          </p:cNvPr>
          <p:cNvSpPr/>
          <p:nvPr/>
        </p:nvSpPr>
        <p:spPr>
          <a:xfrm>
            <a:off x="5402532" y="5784000"/>
            <a:ext cx="3583672" cy="9392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dirty="0">
                <a:solidFill>
                  <a:schemeClr val="tx1"/>
                </a:solidFill>
              </a:rPr>
              <a:t>Se consigue el título de Cholita </a:t>
            </a:r>
            <a:r>
              <a:rPr lang="es-EC" dirty="0" err="1">
                <a:solidFill>
                  <a:schemeClr val="tx1"/>
                </a:solidFill>
              </a:rPr>
              <a:t>Gualaceña</a:t>
            </a:r>
            <a:r>
              <a:rPr lang="es-EC" dirty="0">
                <a:solidFill>
                  <a:schemeClr val="tx1"/>
                </a:solidFill>
              </a:rPr>
              <a:t> 2025-2026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8747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4F9B867-754A-8677-5332-05FBB1735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25" y="3057667"/>
            <a:ext cx="4761713" cy="357006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45C2BF8-7DC1-F0B0-E7B6-D72904BBFF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96" t="11764" r="4396" b="14949"/>
          <a:stretch/>
        </p:blipFill>
        <p:spPr>
          <a:xfrm>
            <a:off x="3579099" y="2563452"/>
            <a:ext cx="3877060" cy="41537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FB2C212-17A0-5BCF-079E-C22131875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535" y="11789"/>
            <a:ext cx="3137062" cy="4311733"/>
          </a:xfrm>
          <a:prstGeom prst="rect">
            <a:avLst/>
          </a:prstGeom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6704F54D-91A9-ACC7-A0A4-87DF88C6588E}"/>
              </a:ext>
            </a:extLst>
          </p:cNvPr>
          <p:cNvSpPr/>
          <p:nvPr/>
        </p:nvSpPr>
        <p:spPr>
          <a:xfrm>
            <a:off x="1828800" y="140817"/>
            <a:ext cx="5327374" cy="6659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EVENTOS REALIZADOS</a:t>
            </a:r>
            <a:endParaRPr lang="en-U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E3B70FF-92E4-94C6-04C1-692FA3DB9D04}"/>
              </a:ext>
            </a:extLst>
          </p:cNvPr>
          <p:cNvSpPr/>
          <p:nvPr/>
        </p:nvSpPr>
        <p:spPr>
          <a:xfrm>
            <a:off x="188964" y="1025218"/>
            <a:ext cx="5406765" cy="17776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800" dirty="0">
                <a:solidFill>
                  <a:schemeClr val="tx1"/>
                </a:solidFill>
              </a:rPr>
              <a:t>Evento del </a:t>
            </a:r>
            <a:r>
              <a:rPr lang="es-EC" sz="2800" dirty="0" err="1">
                <a:solidFill>
                  <a:schemeClr val="tx1"/>
                </a:solidFill>
              </a:rPr>
              <a:t>Killaraymi</a:t>
            </a:r>
            <a:r>
              <a:rPr lang="es-EC" sz="2800" dirty="0">
                <a:solidFill>
                  <a:schemeClr val="tx1"/>
                </a:solidFill>
              </a:rPr>
              <a:t>, con la participación de organizaciones </a:t>
            </a:r>
            <a:r>
              <a:rPr lang="es-EC" sz="2800" dirty="0" err="1">
                <a:solidFill>
                  <a:schemeClr val="tx1"/>
                </a:solidFill>
              </a:rPr>
              <a:t>agroproductivas</a:t>
            </a:r>
            <a:r>
              <a:rPr lang="es-EC" sz="2800" dirty="0">
                <a:solidFill>
                  <a:schemeClr val="tx1"/>
                </a:solidFill>
              </a:rPr>
              <a:t>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3567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24">
            <a:extLst>
              <a:ext uri="{FF2B5EF4-FFF2-40B4-BE49-F238E27FC236}">
                <a16:creationId xmlns:a16="http://schemas.microsoft.com/office/drawing/2014/main" id="{D9C3C275-9AA7-4F76-9CB6-FD4318FC3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4DB3490-2583-4848-B32F-8C88F599D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96261D1-BE46-46A9-BC92-F949A96EC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" name="Imagen 4" descr="No hay ninguna descripción de la foto disponible.">
            <a:extLst>
              <a:ext uri="{FF2B5EF4-FFF2-40B4-BE49-F238E27FC236}">
                <a16:creationId xmlns:a16="http://schemas.microsoft.com/office/drawing/2014/main" id="{C0877596-E5BE-D29F-CE6A-B193214BB6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378" r="-1" b="-1"/>
          <a:stretch>
            <a:fillRect/>
          </a:stretch>
        </p:blipFill>
        <p:spPr>
          <a:xfrm>
            <a:off x="20" y="10"/>
            <a:ext cx="2228512" cy="335284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83E920B-4A4D-737D-B5EF-66210215112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375" r="22777" b="2"/>
          <a:stretch>
            <a:fillRect/>
          </a:stretch>
        </p:blipFill>
        <p:spPr>
          <a:xfrm>
            <a:off x="2345754" y="-1"/>
            <a:ext cx="2228532" cy="5049079"/>
          </a:xfrm>
          <a:custGeom>
            <a:avLst/>
            <a:gdLst/>
            <a:ahLst/>
            <a:cxnLst/>
            <a:rect l="l" t="t" r="r" b="b"/>
            <a:pathLst>
              <a:path w="2971377" h="5049079">
                <a:moveTo>
                  <a:pt x="0" y="0"/>
                </a:moveTo>
                <a:lnTo>
                  <a:pt x="2971377" y="0"/>
                </a:lnTo>
                <a:lnTo>
                  <a:pt x="2971377" y="5049079"/>
                </a:lnTo>
                <a:lnTo>
                  <a:pt x="949962" y="5049079"/>
                </a:lnTo>
                <a:lnTo>
                  <a:pt x="949962" y="3352857"/>
                </a:lnTo>
                <a:lnTo>
                  <a:pt x="0" y="3352857"/>
                </a:lnTo>
                <a:close/>
              </a:path>
            </a:pathLst>
          </a:custGeom>
        </p:spPr>
      </p:pic>
      <p:pic>
        <p:nvPicPr>
          <p:cNvPr id="7" name="Imagen 6" descr="No hay ninguna descripción de la foto disponible.">
            <a:extLst>
              <a:ext uri="{FF2B5EF4-FFF2-40B4-BE49-F238E27FC236}">
                <a16:creationId xmlns:a16="http://schemas.microsoft.com/office/drawing/2014/main" id="{9F57A8F2-7411-0EAF-6214-4943DC04087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333" r="6084"/>
          <a:stretch>
            <a:fillRect/>
          </a:stretch>
        </p:blipFill>
        <p:spPr>
          <a:xfrm>
            <a:off x="20" y="3495598"/>
            <a:ext cx="2940223" cy="3362402"/>
          </a:xfrm>
          <a:prstGeom prst="rect">
            <a:avLst/>
          </a:prstGeom>
        </p:spPr>
      </p:pic>
      <p:pic>
        <p:nvPicPr>
          <p:cNvPr id="3" name="Imagen 2" descr="Una multitud de gente&#10;&#10;El contenido generado por IA puede ser incorrecto.">
            <a:extLst>
              <a:ext uri="{FF2B5EF4-FFF2-40B4-BE49-F238E27FC236}">
                <a16:creationId xmlns:a16="http://schemas.microsoft.com/office/drawing/2014/main" id="{CF2C8D38-7B72-D57C-469A-9AD731EC5A9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660" r="27649" b="-2"/>
          <a:stretch>
            <a:fillRect/>
          </a:stretch>
        </p:blipFill>
        <p:spPr>
          <a:xfrm>
            <a:off x="3024494" y="3991708"/>
            <a:ext cx="3102865" cy="2868868"/>
          </a:xfrm>
          <a:prstGeom prst="rect">
            <a:avLst/>
          </a:prstGeom>
        </p:spPr>
      </p:pic>
      <p:sp>
        <p:nvSpPr>
          <p:cNvPr id="47" name="Rectangle 28">
            <a:extLst>
              <a:ext uri="{FF2B5EF4-FFF2-40B4-BE49-F238E27FC236}">
                <a16:creationId xmlns:a16="http://schemas.microsoft.com/office/drawing/2014/main" id="{630CF515-E0ED-4921-99B2-EF60F39D9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91507" y="0"/>
            <a:ext cx="4452492" cy="6857999"/>
          </a:xfrm>
          <a:prstGeom prst="rect">
            <a:avLst/>
          </a:prstGeom>
          <a:blipFill dpi="0" rotWithShape="1">
            <a:blip r:embed="rId8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51DFEF-A97C-F396-6788-FE3EC073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2169" y="111938"/>
            <a:ext cx="1788483" cy="883979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>
                <a:latin typeface="Rockwell Condensed"/>
              </a:rPr>
              <a:t>Inversion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5297A6F-A9EA-B92B-9323-C945A4BAF5D1}"/>
              </a:ext>
            </a:extLst>
          </p:cNvPr>
          <p:cNvSpPr txBox="1"/>
          <p:nvPr/>
        </p:nvSpPr>
        <p:spPr>
          <a:xfrm>
            <a:off x="4887643" y="2297255"/>
            <a:ext cx="4008538" cy="209450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/>
              <a:t>Entrega de </a:t>
            </a:r>
            <a:r>
              <a:rPr lang="en-US" err="1"/>
              <a:t>Insumos</a:t>
            </a:r>
            <a:r>
              <a:rPr lang="en-US"/>
              <a:t> </a:t>
            </a:r>
            <a:r>
              <a:rPr lang="en-US" err="1"/>
              <a:t>agrícolas</a:t>
            </a:r>
            <a:r>
              <a:rPr lang="en-US"/>
              <a:t> a las Organizaciones </a:t>
            </a:r>
            <a:r>
              <a:rPr lang="en-US" err="1"/>
              <a:t>Agro</a:t>
            </a:r>
            <a:r>
              <a:rPr lang="en-US"/>
              <a:t> </a:t>
            </a:r>
            <a:r>
              <a:rPr lang="en-US" err="1"/>
              <a:t>productivas</a:t>
            </a:r>
            <a:r>
              <a:rPr lang="en-US"/>
              <a:t>.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err="1"/>
              <a:t>Plantas</a:t>
            </a:r>
            <a:r>
              <a:rPr lang="en-US"/>
              <a:t> </a:t>
            </a:r>
            <a:r>
              <a:rPr lang="en-US" err="1"/>
              <a:t>Frutales</a:t>
            </a:r>
            <a:r>
              <a:rPr lang="en-US"/>
              <a:t> y </a:t>
            </a:r>
            <a:r>
              <a:rPr lang="en-US" err="1"/>
              <a:t>forestales</a:t>
            </a:r>
            <a:r>
              <a:rPr lang="en-US"/>
              <a:t>, </a:t>
            </a:r>
            <a:r>
              <a:rPr lang="en-US" err="1"/>
              <a:t>semillas</a:t>
            </a:r>
            <a:r>
              <a:rPr lang="en-US"/>
              <a:t> y </a:t>
            </a:r>
            <a:r>
              <a:rPr lang="en-US" err="1"/>
              <a:t>abonos</a:t>
            </a:r>
            <a:r>
              <a:rPr lang="en-US"/>
              <a:t> 🍅🌴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/>
          </a:p>
        </p:txBody>
      </p:sp>
      <p:grpSp>
        <p:nvGrpSpPr>
          <p:cNvPr id="48" name="Group 30">
            <a:extLst>
              <a:ext uri="{FF2B5EF4-FFF2-40B4-BE49-F238E27FC236}">
                <a16:creationId xmlns:a16="http://schemas.microsoft.com/office/drawing/2014/main" id="{13048939-26DF-4DAF-87A6-7662CF40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D527858-3E63-40D6-856D-07825A1AA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9" name="Oval 32">
              <a:extLst>
                <a:ext uri="{FF2B5EF4-FFF2-40B4-BE49-F238E27FC236}">
                  <a16:creationId xmlns:a16="http://schemas.microsoft.com/office/drawing/2014/main" id="{DB2BA08F-31D8-4AA3-897D-E4D4E3D129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2A71F385-62B5-4489-818B-527A5DFFCE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80523"/>
              </p:ext>
            </p:extLst>
          </p:nvPr>
        </p:nvGraphicFramePr>
        <p:xfrm>
          <a:off x="4775466" y="789926"/>
          <a:ext cx="4228481" cy="13761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66072">
                  <a:extLst>
                    <a:ext uri="{9D8B030D-6E8A-4147-A177-3AD203B41FA5}">
                      <a16:colId xmlns:a16="http://schemas.microsoft.com/office/drawing/2014/main" val="1676253673"/>
                    </a:ext>
                  </a:extLst>
                </a:gridCol>
                <a:gridCol w="1462409">
                  <a:extLst>
                    <a:ext uri="{9D8B030D-6E8A-4147-A177-3AD203B41FA5}">
                      <a16:colId xmlns:a16="http://schemas.microsoft.com/office/drawing/2014/main" val="1229569321"/>
                    </a:ext>
                  </a:extLst>
                </a:gridCol>
              </a:tblGrid>
              <a:tr h="89532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00"/>
                        </a:lnSpc>
                        <a:buNone/>
                      </a:pPr>
                      <a:r>
                        <a:rPr lang="es-EC" sz="1800" b="0" i="0" u="none" strike="noStrike">
                          <a:solidFill>
                            <a:srgbClr val="000000"/>
                          </a:solidFill>
                          <a:effectLst/>
                          <a:latin typeface="Rockwell"/>
                        </a:rPr>
                        <a:t>Suministros para Actividades Agropecuarias (abonos, semillas)</a:t>
                      </a:r>
                      <a:endParaRPr lang="es-EC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277" marR="5277" marT="5277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64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C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>
                        <a:lnSpc>
                          <a:spcPts val="1500"/>
                        </a:lnSpc>
                        <a:buNone/>
                      </a:pPr>
                      <a:r>
                        <a:rPr lang="es-EC" sz="1800" b="0" i="0" u="none" strike="noStrike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1,200.00 </a:t>
                      </a:r>
                      <a:endParaRPr lang="es-EC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277" marR="5277" marT="5277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64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C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849359"/>
                  </a:ext>
                </a:extLst>
              </a:tr>
              <a:tr h="48082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00"/>
                        </a:lnSpc>
                        <a:buNone/>
                      </a:pP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Rockwell"/>
                      </a:endParaRPr>
                    </a:p>
                    <a:p>
                      <a:pPr lvl="0" algn="l">
                        <a:lnSpc>
                          <a:spcPts val="1500"/>
                        </a:lnSpc>
                        <a:buNone/>
                      </a:pPr>
                      <a:r>
                        <a:rPr lang="es-EC" sz="1800" b="0" i="0" u="none" strike="noStrike">
                          <a:solidFill>
                            <a:srgbClr val="000000"/>
                          </a:solidFill>
                          <a:effectLst/>
                          <a:latin typeface="Rockwell"/>
                        </a:rPr>
                        <a:t>Plantas</a:t>
                      </a:r>
                      <a:endParaRPr lang="es-EC" b="0" i="0">
                        <a:solidFill>
                          <a:srgbClr val="000000"/>
                        </a:solidFill>
                        <a:effectLst/>
                        <a:latin typeface="Rockwell"/>
                      </a:endParaRPr>
                    </a:p>
                  </a:txBody>
                  <a:tcPr marL="5277" marR="5277" marT="5277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9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>
                        <a:lnSpc>
                          <a:spcPts val="1500"/>
                        </a:lnSpc>
                        <a:buNone/>
                      </a:pPr>
                      <a:r>
                        <a:rPr lang="es-EC" sz="1800" b="0" i="0" u="none" strike="noStrike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1,299.90 </a:t>
                      </a:r>
                      <a:endParaRPr lang="es-EC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277" marR="5277" marT="5277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647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70357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8A314DC-1F0D-497B-2D9B-407F54964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312" y="505224"/>
            <a:ext cx="2799384" cy="368768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1D4379E-B252-4461-32A4-522698F05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33" y="262384"/>
            <a:ext cx="3407762" cy="1767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gestion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5F6A2D9-59DC-BD52-DC36-39AB050A0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538" y="1715458"/>
            <a:ext cx="3359678" cy="441607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0EA975F-AFCD-FCC8-C2B8-A8534C2BFEB4}"/>
              </a:ext>
            </a:extLst>
          </p:cNvPr>
          <p:cNvSpPr txBox="1"/>
          <p:nvPr/>
        </p:nvSpPr>
        <p:spPr>
          <a:xfrm>
            <a:off x="4663440" y="4170410"/>
            <a:ext cx="3524415" cy="176714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dirty="0"/>
              <a:t>Gracias al GAD Provincial del Azuay, se </a:t>
            </a:r>
            <a:r>
              <a:rPr lang="en-US" sz="1600" dirty="0" err="1"/>
              <a:t>logró</a:t>
            </a:r>
            <a:r>
              <a:rPr lang="en-US" sz="1600" dirty="0"/>
              <a:t> </a:t>
            </a:r>
            <a:r>
              <a:rPr lang="en-US" sz="1600" dirty="0" err="1"/>
              <a:t>gestionar</a:t>
            </a:r>
            <a:r>
              <a:rPr lang="en-US" sz="1600" dirty="0"/>
              <a:t> </a:t>
            </a:r>
            <a:r>
              <a:rPr lang="en-US" sz="1600" dirty="0" err="1"/>
              <a:t>el</a:t>
            </a:r>
            <a:r>
              <a:rPr lang="en-US" sz="1600" dirty="0"/>
              <a:t> </a:t>
            </a:r>
            <a:r>
              <a:rPr lang="en-US" sz="1600" dirty="0" err="1"/>
              <a:t>mejoramiento</a:t>
            </a:r>
            <a:r>
              <a:rPr lang="en-US" sz="1600" dirty="0"/>
              <a:t> de 8 </a:t>
            </a:r>
            <a:r>
              <a:rPr lang="en-US" sz="1600" dirty="0" err="1"/>
              <a:t>viviendas</a:t>
            </a:r>
            <a:r>
              <a:rPr lang="en-US" sz="1600" dirty="0"/>
              <a:t> con </a:t>
            </a:r>
            <a:r>
              <a:rPr lang="en-US" sz="1600" dirty="0" err="1"/>
              <a:t>pisos</a:t>
            </a:r>
            <a:r>
              <a:rPr lang="en-US" sz="1600" dirty="0"/>
              <a:t> </a:t>
            </a:r>
            <a:r>
              <a:rPr lang="en-US" sz="1600" dirty="0" err="1"/>
              <a:t>dignos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390028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D57A997F-57D3-4F47-B77A-14DE76B50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B304EBC-E1F0-4042-84B1-65AD44AB17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0F5971A-100F-43B9-AF60-FD95A592D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34AA403-A228-4305-AE48-0FF5690E3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C81A8F5-59C9-487C-91CC-79BB6660B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782DF6B4-81CE-4086-A1B1-BE48BA8E24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ACA4BFD6-A840-4864-9375-F0AFF166C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-1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C437707-0CA4-FCA4-FF03-5292310A6BF8}"/>
              </a:ext>
            </a:extLst>
          </p:cNvPr>
          <p:cNvSpPr txBox="1"/>
          <p:nvPr/>
        </p:nvSpPr>
        <p:spPr>
          <a:xfrm>
            <a:off x="235277" y="344947"/>
            <a:ext cx="3511270" cy="250125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900" kern="1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ESCUELITA DE FUTBOL – GAD PROVINCIAL</a:t>
            </a:r>
          </a:p>
          <a:p>
            <a:pPr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900" u="sng" kern="1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PROYECTO:</a:t>
            </a:r>
            <a:endParaRPr lang="en-US" sz="2900" u="sng" cap="all">
              <a:blipFill dpi="0" rotWithShape="1">
                <a:blip r:embed="rId4"/>
                <a:srcRect/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900" cap="all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 </a:t>
            </a:r>
            <a:r>
              <a:rPr lang="en-US" sz="2900" kern="1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COMUNIDADES POR LA VIDA</a:t>
            </a:r>
            <a:endParaRPr lang="en-US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pic>
        <p:nvPicPr>
          <p:cNvPr id="11" name="Imagen 10" descr="Un grupo de personas en una plaza&#10;&#10;El contenido generado por IA puede ser incorrecto.">
            <a:extLst>
              <a:ext uri="{FF2B5EF4-FFF2-40B4-BE49-F238E27FC236}">
                <a16:creationId xmlns:a16="http://schemas.microsoft.com/office/drawing/2014/main" id="{FD4C4E0D-FA64-16C4-AA35-13599D5A5B4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614" b="-4"/>
          <a:stretch>
            <a:fillRect/>
          </a:stretch>
        </p:blipFill>
        <p:spPr>
          <a:xfrm>
            <a:off x="3729037" y="334791"/>
            <a:ext cx="5172074" cy="402464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D4C2514-C9DC-DB71-ECA3-F5CAAE4E9F8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4350" r="-3" b="-3"/>
          <a:stretch>
            <a:fillRect/>
          </a:stretch>
        </p:blipFill>
        <p:spPr>
          <a:xfrm>
            <a:off x="229735" y="3766464"/>
            <a:ext cx="4651226" cy="2668847"/>
          </a:xfrm>
          <a:prstGeom prst="rect">
            <a:avLst/>
          </a:prstGeom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id="{A6630947-3905-4131-AE58-F8420E6BE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29037" y="4497360"/>
            <a:ext cx="517093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5C3D4A7-51DC-4435-B411-57BEE3CB8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29037" y="6432278"/>
            <a:ext cx="517093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520E8DE-E667-8E1F-FC8D-220CE115B6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1602" y="3763186"/>
            <a:ext cx="4943029" cy="25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8477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7A997F-57D3-4F47-B77A-14DE76B50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04EBC-E1F0-4042-84B1-65AD44AB17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F5971A-100F-43B9-AF60-FD95A592D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34AA403-A228-4305-AE48-0FF5690E3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C81A8F5-59C9-487C-91CC-79BB6660B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82DF6B4-81CE-4086-A1B1-BE48BA8E24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00F3000-CB4D-4FB6-B179-7AAD84D5D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-1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Un grupo de personas en un salón&#10;&#10;El contenido generado por IA puede ser incorrecto.">
            <a:extLst>
              <a:ext uri="{FF2B5EF4-FFF2-40B4-BE49-F238E27FC236}">
                <a16:creationId xmlns:a16="http://schemas.microsoft.com/office/drawing/2014/main" id="{034D9612-14C0-95FB-095F-F85B70FFDF5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488" r="586" b="-4"/>
          <a:stretch>
            <a:fillRect/>
          </a:stretch>
        </p:blipFill>
        <p:spPr>
          <a:xfrm>
            <a:off x="1" y="10"/>
            <a:ext cx="2967031" cy="425735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1F217F8-3684-4D00-804B-D54A48567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59429"/>
            <a:ext cx="9144000" cy="25084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2CF38-94AA-30C1-DB7C-1F799BB50FF6}"/>
              </a:ext>
            </a:extLst>
          </p:cNvPr>
          <p:cNvSpPr txBox="1"/>
          <p:nvPr/>
        </p:nvSpPr>
        <p:spPr>
          <a:xfrm>
            <a:off x="788670" y="4355691"/>
            <a:ext cx="6810799" cy="161629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kern="1200" cap="all" baseline="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APOYO DE LA COOP. DE AHORRO Y CRÉDITO JADAN LTADA. PARA EL DESARROLLO DE LAS COLONIAS VACACIONALES 2025 (MATERIAL DIDACTICO Y REFRIGERIOS)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641B3CD-ED4E-7671-310E-0914489A954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751" r="2" b="2"/>
          <a:stretch>
            <a:fillRect/>
          </a:stretch>
        </p:blipFill>
        <p:spPr>
          <a:xfrm>
            <a:off x="3081162" y="10"/>
            <a:ext cx="2980068" cy="426109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741F501-8665-0A37-BE92-2EF2E86B6E6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4" b="5628"/>
          <a:stretch>
            <a:fillRect/>
          </a:stretch>
        </p:blipFill>
        <p:spPr>
          <a:xfrm>
            <a:off x="6175360" y="10"/>
            <a:ext cx="2968638" cy="4261094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2CEE76BF-07C6-4367-B97B-6DC934BB8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84192" y="5111496"/>
            <a:ext cx="810678" cy="1080902"/>
            <a:chOff x="9685338" y="4460675"/>
            <a:chExt cx="1080904" cy="1080902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5479CDE-C0E3-401E-8E81-9A0A24DB6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03F6F89-8406-4140-A320-A8BA08C4CD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62397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25">
            <a:extLst>
              <a:ext uri="{FF2B5EF4-FFF2-40B4-BE49-F238E27FC236}">
                <a16:creationId xmlns:a16="http://schemas.microsoft.com/office/drawing/2014/main" id="{89654513-256A-475D-BCC5-25FBFEA8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D31608D-613C-481F-8421-AE54685ED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F5A41C1-008A-427C-8217-B8236D742B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" name="Imagen 5" descr="Grupo de personas en una cancha&#10;&#10;El contenido generado por IA puede ser incorrecto.">
            <a:extLst>
              <a:ext uri="{FF2B5EF4-FFF2-40B4-BE49-F238E27FC236}">
                <a16:creationId xmlns:a16="http://schemas.microsoft.com/office/drawing/2014/main" id="{AE009A37-FAC3-6A65-FA11-DC316B4A13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641" r="11036" b="-2"/>
          <a:stretch>
            <a:fillRect/>
          </a:stretch>
        </p:blipFill>
        <p:spPr>
          <a:xfrm>
            <a:off x="3832457" y="3051518"/>
            <a:ext cx="4840465" cy="3124272"/>
          </a:xfrm>
          <a:prstGeom prst="rect">
            <a:avLst/>
          </a:prstGeom>
        </p:spPr>
      </p:pic>
      <p:sp>
        <p:nvSpPr>
          <p:cNvPr id="45" name="Rectangle 29" hidden="1">
            <a:extLst>
              <a:ext uri="{FF2B5EF4-FFF2-40B4-BE49-F238E27FC236}">
                <a16:creationId xmlns:a16="http://schemas.microsoft.com/office/drawing/2014/main" id="{75697405-D261-4D6B-8E15-0FF5AE9DD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7552" y="0"/>
            <a:ext cx="5656448" cy="6857999"/>
          </a:xfrm>
          <a:prstGeom prst="rect">
            <a:avLst/>
          </a:prstGeom>
          <a:blipFill dpi="0" rotWithShape="1">
            <a:blip r:embed="rId5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57D3F2-702F-B53A-BFDC-81B2ED05E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8607" y="484632"/>
            <a:ext cx="5047708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DESARROLLO SOCIAL Y PRODUCTIVO</a:t>
            </a:r>
          </a:p>
        </p:txBody>
      </p:sp>
      <p:pic>
        <p:nvPicPr>
          <p:cNvPr id="5" name="Imagen 4" descr="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4FBC6CBD-8FF7-C398-04EA-8FF8FECCBCA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914" r="1" b="9536"/>
          <a:stretch>
            <a:fillRect/>
          </a:stretch>
        </p:blipFill>
        <p:spPr>
          <a:xfrm>
            <a:off x="194006" y="478754"/>
            <a:ext cx="3691482" cy="247795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F0106BF-DD8A-8749-157D-EEB4BB8D31C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688" r="13444" b="3"/>
          <a:stretch>
            <a:fillRect/>
          </a:stretch>
        </p:blipFill>
        <p:spPr>
          <a:xfrm>
            <a:off x="194006" y="3285140"/>
            <a:ext cx="3679513" cy="246599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767B3F9-EEB1-42C5-5AD4-83855B3DF306}"/>
              </a:ext>
            </a:extLst>
          </p:cNvPr>
          <p:cNvSpPr txBox="1"/>
          <p:nvPr/>
        </p:nvSpPr>
        <p:spPr>
          <a:xfrm>
            <a:off x="3871204" y="1989754"/>
            <a:ext cx="4808336" cy="83124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38862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/>
              <a:t>COPA INTERCOMUNIDADES.</a:t>
            </a:r>
          </a:p>
          <a:p>
            <a:pPr marL="38862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/>
              <a:t>COPA LOS PUROS CRIOLLOS.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/>
          </a:p>
        </p:txBody>
      </p:sp>
      <p:grpSp>
        <p:nvGrpSpPr>
          <p:cNvPr id="46" name="Group 31">
            <a:extLst>
              <a:ext uri="{FF2B5EF4-FFF2-40B4-BE49-F238E27FC236}">
                <a16:creationId xmlns:a16="http://schemas.microsoft.com/office/drawing/2014/main" id="{19373530-15FD-4390-A707-0FA6DA4D5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3054FEE-E83D-4966-B2E7-594F3F4C0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7" name="Oval 33">
              <a:extLst>
                <a:ext uri="{FF2B5EF4-FFF2-40B4-BE49-F238E27FC236}">
                  <a16:creationId xmlns:a16="http://schemas.microsoft.com/office/drawing/2014/main" id="{68741C56-588D-4397-A8F3-E84E946E0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59616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1844824"/>
            <a:ext cx="7264250" cy="2304256"/>
          </a:xfrm>
        </p:spPr>
        <p:txBody>
          <a:bodyPr>
            <a:normAutofit/>
          </a:bodyPr>
          <a:lstStyle/>
          <a:p>
            <a:pPr algn="ctr"/>
            <a:r>
              <a:rPr lang="es-EC" sz="4000" b="1">
                <a:latin typeface="Arial Rounded MT Bold" panose="020F0704030504030204" pitchFamily="34" charset="0"/>
              </a:rPr>
              <a:t>COMPONENTE </a:t>
            </a:r>
            <a:br>
              <a:rPr lang="es-EC" sz="4000" b="1">
                <a:latin typeface="Arial Rounded MT Bold" panose="020F0704030504030204" pitchFamily="34" charset="0"/>
              </a:rPr>
            </a:br>
            <a:r>
              <a:rPr lang="es-EC" sz="4000" b="1">
                <a:latin typeface="Arial Rounded MT Bold" panose="020F0704030504030204" pitchFamily="34" charset="0"/>
              </a:rPr>
              <a:t>ECONÓMICO PRODUCTIVO</a:t>
            </a:r>
          </a:p>
        </p:txBody>
      </p:sp>
      <p:sp>
        <p:nvSpPr>
          <p:cNvPr id="3" name="AutoShape 4" descr="https://previews.123rf.com/images/dojdis/dojdis1606/dojdis160600018/60215386-parque-un-ni%C3%B1o-de-paseos-en-coche-chica-en-un-paso-de-peatones-bal%C3%B3n-por-encima-de-la-carretera-ilustraci%C3%B3n-v.jpg"/>
          <p:cNvSpPr>
            <a:spLocks noChangeAspect="1" noChangeArrowheads="1"/>
          </p:cNvSpPr>
          <p:nvPr/>
        </p:nvSpPr>
        <p:spPr bwMode="auto">
          <a:xfrm>
            <a:off x="155575" y="-2986088"/>
            <a:ext cx="11077575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740289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Título"/>
          <p:cNvSpPr txBox="1">
            <a:spLocks/>
          </p:cNvSpPr>
          <p:nvPr/>
        </p:nvSpPr>
        <p:spPr>
          <a:xfrm>
            <a:off x="1150736" y="391169"/>
            <a:ext cx="6840760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2800" b="1">
                <a:solidFill>
                  <a:srgbClr val="002060"/>
                </a:solidFill>
                <a:latin typeface="Arial Rounded MT Bold" panose="020F0704030504030204" pitchFamily="34" charset="0"/>
              </a:rPr>
              <a:t>PROYECTO 1: </a:t>
            </a:r>
          </a:p>
          <a:p>
            <a:pPr algn="ctr"/>
            <a:br>
              <a:rPr lang="es-EC" sz="2800" b="1">
                <a:latin typeface="Arial Rounded MT Bold" panose="020F0704030504030204" pitchFamily="34" charset="0"/>
              </a:rPr>
            </a:br>
            <a:r>
              <a:rPr lang="es-EC" sz="2800" b="1">
                <a:solidFill>
                  <a:srgbClr val="002060"/>
                </a:solidFill>
                <a:latin typeface="Arial Rounded MT Bold"/>
              </a:rPr>
              <a:t>PROYECTO DE MEJORAMIENTO DE PASTOS Y SUELOS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611560" y="3429000"/>
            <a:ext cx="8208912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200" b="1"/>
              <a:t>GASTO ANUAL EJECUTADO = 3,060.50</a:t>
            </a:r>
          </a:p>
        </p:txBody>
      </p:sp>
    </p:spTree>
    <p:extLst>
      <p:ext uri="{BB962C8B-B14F-4D97-AF65-F5344CB8AC3E}">
        <p14:creationId xmlns:p14="http://schemas.microsoft.com/office/powerpoint/2010/main" val="13494726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3">
            <a:extLst>
              <a:ext uri="{FF2B5EF4-FFF2-40B4-BE49-F238E27FC236}">
                <a16:creationId xmlns:a16="http://schemas.microsoft.com/office/drawing/2014/main" id="{90FD6B5F-D98F-4B10-8C43-E586F79B2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536" y="555113"/>
            <a:ext cx="6348413" cy="1320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200" b="1"/>
              <a:t>DETALLE DEL GASTO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EF2ED75C-4D42-4DE1-BE49-613DF7AABA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028311"/>
              </p:ext>
            </p:extLst>
          </p:nvPr>
        </p:nvGraphicFramePr>
        <p:xfrm>
          <a:off x="1983137" y="2749521"/>
          <a:ext cx="5184680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3599">
                  <a:extLst>
                    <a:ext uri="{9D8B030D-6E8A-4147-A177-3AD203B41FA5}">
                      <a16:colId xmlns:a16="http://schemas.microsoft.com/office/drawing/2014/main" val="552979211"/>
                    </a:ext>
                  </a:extLst>
                </a:gridCol>
                <a:gridCol w="1571081">
                  <a:extLst>
                    <a:ext uri="{9D8B030D-6E8A-4147-A177-3AD203B41FA5}">
                      <a16:colId xmlns:a16="http://schemas.microsoft.com/office/drawing/2014/main" val="11301329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EC"/>
                        <a:t>DETALLE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/>
                        <a:t>INVERSION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250513"/>
                  </a:ext>
                </a:extLst>
              </a:tr>
              <a:tr h="720902">
                <a:tc>
                  <a:txBody>
                    <a:bodyPr/>
                    <a:lstStyle/>
                    <a:p>
                      <a:r>
                        <a:rPr lang="es-EC"/>
                        <a:t>COMPRA DE SEMILLAS. REIGRAS, ALFALFA, PLANTAS FRUTALES Y ABONOS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/>
                        <a:t>3,060.50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513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/>
                        <a:t>TOTAL DE INVERSION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/>
                        <a:t>3,060.50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978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66882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>
            <a:extLst>
              <a:ext uri="{FF2B5EF4-FFF2-40B4-BE49-F238E27FC236}">
                <a16:creationId xmlns:a16="http://schemas.microsoft.com/office/drawing/2014/main" id="{89654513-256A-475D-BCC5-25FBFEA8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D31608D-613C-481F-8421-AE54685ED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F5A41C1-008A-427C-8217-B8236D742B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" name="Imagen 3" descr="Imagen que contiene persona, mujer, hombre, comida&#10;&#10;El contenido generado por IA puede ser incorrecto.">
            <a:extLst>
              <a:ext uri="{FF2B5EF4-FFF2-40B4-BE49-F238E27FC236}">
                <a16:creationId xmlns:a16="http://schemas.microsoft.com/office/drawing/2014/main" id="{0140EF4F-179D-F3D6-104D-C8690F28B7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819" b="-3"/>
          <a:stretch>
            <a:fillRect/>
          </a:stretch>
        </p:blipFill>
        <p:spPr>
          <a:xfrm>
            <a:off x="2197638" y="-2655"/>
            <a:ext cx="2247126" cy="335859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522472F-3167-052E-8764-71F8BAE45F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83"/>
          <a:stretch>
            <a:fillRect/>
          </a:stretch>
        </p:blipFill>
        <p:spPr>
          <a:xfrm>
            <a:off x="119706" y="3504904"/>
            <a:ext cx="4444744" cy="335309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1564CA4-59C9-4DAC-950E-61D1FA278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5415" y="0"/>
            <a:ext cx="4578584" cy="6857999"/>
          </a:xfrm>
          <a:prstGeom prst="rect">
            <a:avLst/>
          </a:prstGeom>
          <a:blipFill dpi="0" rotWithShape="1">
            <a:blip r:embed="rId6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970CB91C-7AA2-CC41-3A66-03E6FB9BB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0" y="484632"/>
            <a:ext cx="3974689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 err="1"/>
              <a:t>actividades</a:t>
            </a:r>
          </a:p>
        </p:txBody>
      </p:sp>
      <p:pic>
        <p:nvPicPr>
          <p:cNvPr id="2" name="Imagen 1" descr="Imagen que contiene exterior, edificio, persona, hombre&#10;&#10;El contenido generado por IA puede ser incorrecto.">
            <a:extLst>
              <a:ext uri="{FF2B5EF4-FFF2-40B4-BE49-F238E27FC236}">
                <a16:creationId xmlns:a16="http://schemas.microsoft.com/office/drawing/2014/main" id="{E87F7B50-F85D-D212-DE3C-EF91DAFD709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700" r="2782" b="2"/>
          <a:stretch>
            <a:fillRect/>
          </a:stretch>
        </p:blipFill>
        <p:spPr>
          <a:xfrm>
            <a:off x="119706" y="71822"/>
            <a:ext cx="2076967" cy="335593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2D221EE-B403-4927-900A-990540CF4425}"/>
              </a:ext>
            </a:extLst>
          </p:cNvPr>
          <p:cNvSpPr txBox="1"/>
          <p:nvPr/>
        </p:nvSpPr>
        <p:spPr>
          <a:xfrm>
            <a:off x="4788630" y="1738413"/>
            <a:ext cx="4106344" cy="40268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000"/>
              <a:t>🌴</a:t>
            </a:r>
            <a:r>
              <a:rPr lang="en-US" sz="2000" err="1"/>
              <a:t>Entega</a:t>
            </a:r>
            <a:r>
              <a:rPr lang="en-US" sz="2000"/>
              <a:t> de </a:t>
            </a:r>
            <a:r>
              <a:rPr lang="en-US" sz="2000" err="1"/>
              <a:t>semilla</a:t>
            </a:r>
            <a:r>
              <a:rPr lang="en-US" sz="2000"/>
              <a:t> de alfalfa y </a:t>
            </a:r>
            <a:r>
              <a:rPr lang="en-US" sz="2000" err="1"/>
              <a:t>reigras</a:t>
            </a:r>
            <a:r>
              <a:rPr lang="en-US" sz="2000"/>
              <a:t> para </a:t>
            </a:r>
            <a:r>
              <a:rPr lang="en-US" sz="2000" err="1"/>
              <a:t>el</a:t>
            </a:r>
            <a:r>
              <a:rPr lang="en-US" sz="2000"/>
              <a:t> </a:t>
            </a:r>
            <a:r>
              <a:rPr lang="en-US" sz="2000" err="1"/>
              <a:t>mejoramineto</a:t>
            </a:r>
            <a:r>
              <a:rPr lang="en-US" sz="2000"/>
              <a:t> de </a:t>
            </a:r>
            <a:r>
              <a:rPr lang="en-US" sz="2000" err="1"/>
              <a:t>pastos</a:t>
            </a:r>
            <a:r>
              <a:rPr lang="en-US" sz="2000"/>
              <a:t> y </a:t>
            </a:r>
            <a:r>
              <a:rPr lang="en-US" sz="2000" err="1"/>
              <a:t>suelos</a:t>
            </a:r>
            <a:r>
              <a:rPr lang="en-US" sz="2000"/>
              <a:t>, con las juntas de Riego de la </a:t>
            </a:r>
            <a:r>
              <a:rPr lang="en-US" sz="2000" err="1"/>
              <a:t>parroquia</a:t>
            </a:r>
            <a:endParaRPr lang="en-US" sz="200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74380E0-C298-4F18-9189-C236E8B829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79684C7-75DC-42F1-850A-E9C49ECA73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130853F-4D98-4539-8461-9F202836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43040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683568" y="1844824"/>
            <a:ext cx="7264250" cy="2304256"/>
          </a:xfrm>
        </p:spPr>
        <p:txBody>
          <a:bodyPr>
            <a:normAutofit/>
          </a:bodyPr>
          <a:lstStyle/>
          <a:p>
            <a:pPr algn="ctr"/>
            <a:r>
              <a:rPr lang="es-EC" sz="4000" b="1">
                <a:latin typeface="Arial Rounded MT Bold" panose="020F0704030504030204" pitchFamily="34" charset="0"/>
              </a:rPr>
              <a:t>COMPONENTE </a:t>
            </a:r>
            <a:br>
              <a:rPr lang="es-EC" sz="4000" b="1">
                <a:latin typeface="Arial Rounded MT Bold" panose="020F0704030504030204" pitchFamily="34" charset="0"/>
              </a:rPr>
            </a:br>
            <a:r>
              <a:rPr lang="es-EC" sz="4000" b="1">
                <a:latin typeface="Arial Rounded MT Bold" panose="020F0704030504030204" pitchFamily="34" charset="0"/>
              </a:rPr>
              <a:t>BIOFÍSICO</a:t>
            </a:r>
          </a:p>
        </p:txBody>
      </p:sp>
    </p:spTree>
    <p:extLst>
      <p:ext uri="{BB962C8B-B14F-4D97-AF65-F5344CB8AC3E}">
        <p14:creationId xmlns:p14="http://schemas.microsoft.com/office/powerpoint/2010/main" val="41476618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Título"/>
          <p:cNvSpPr txBox="1">
            <a:spLocks/>
          </p:cNvSpPr>
          <p:nvPr/>
        </p:nvSpPr>
        <p:spPr>
          <a:xfrm>
            <a:off x="1007604" y="260648"/>
            <a:ext cx="6840760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2800" b="1">
                <a:solidFill>
                  <a:srgbClr val="002060"/>
                </a:solidFill>
                <a:latin typeface="Arial Rounded MT Bold" panose="020F0704030504030204" pitchFamily="34" charset="0"/>
              </a:rPr>
              <a:t>PROYECTO 1: </a:t>
            </a:r>
          </a:p>
          <a:p>
            <a:pPr algn="ctr"/>
            <a:br>
              <a:rPr lang="es-EC" sz="2800" b="1">
                <a:solidFill>
                  <a:srgbClr val="002060"/>
                </a:solidFill>
                <a:latin typeface="Arial Rounded MT Bold" panose="020F0704030504030204" pitchFamily="34" charset="0"/>
              </a:rPr>
            </a:br>
            <a:r>
              <a:rPr lang="es-EC" sz="2800" b="1">
                <a:solidFill>
                  <a:srgbClr val="002060"/>
                </a:solidFill>
                <a:latin typeface="Arial Rounded MT Bold" panose="020F0704030504030204" pitchFamily="34" charset="0"/>
              </a:rPr>
              <a:t>CONSERVACIÓN DE LA BIODIVERSIDAD DEL BOSQUE PROTECTOR AGUARONGO</a:t>
            </a:r>
          </a:p>
          <a:p>
            <a:pPr algn="ctr"/>
            <a:endParaRPr lang="es-EC" sz="2000" b="1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s-EC" sz="2000" b="1">
                <a:solidFill>
                  <a:srgbClr val="002060"/>
                </a:solidFill>
                <a:latin typeface="Arial Rounded MT Bold" panose="020F0704030504030204" pitchFamily="34" charset="0"/>
              </a:rPr>
              <a:t>Convenio 002-2022 con el Consorcio Aguarongo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755576" y="3573017"/>
            <a:ext cx="7632848" cy="7200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200"/>
              <a:t>GASTO ANUAL EJECUTADO = 7.500,00</a:t>
            </a:r>
          </a:p>
        </p:txBody>
      </p:sp>
    </p:spTree>
    <p:extLst>
      <p:ext uri="{BB962C8B-B14F-4D97-AF65-F5344CB8AC3E}">
        <p14:creationId xmlns:p14="http://schemas.microsoft.com/office/powerpoint/2010/main" val="31459936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1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17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34" name="Rectangle 21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EE3E81C-D363-BABD-8B09-99229CB841C2}"/>
              </a:ext>
            </a:extLst>
          </p:cNvPr>
          <p:cNvSpPr/>
          <p:nvPr/>
        </p:nvSpPr>
        <p:spPr>
          <a:xfrm>
            <a:off x="4917075" y="1360493"/>
            <a:ext cx="3729383" cy="31067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300" cap="all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DETALLE DE GASTO</a:t>
            </a:r>
          </a:p>
        </p:txBody>
      </p:sp>
      <p:sp>
        <p:nvSpPr>
          <p:cNvPr id="35" name="Freeform: Shape 23">
            <a:extLst>
              <a:ext uri="{FF2B5EF4-FFF2-40B4-BE49-F238E27FC236}">
                <a16:creationId xmlns:a16="http://schemas.microsoft.com/office/drawing/2014/main" id="{14A1598B-1957-47CF-AAF4-F7A36DA0E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"/>
            <a:ext cx="4571771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AutoShape 4" descr="https://previews.123rf.com/images/dojdis/dojdis1606/dojdis160600018/60215386-parque-un-ni%C3%B1o-de-paseos-en-coche-chica-en-un-paso-de-peatones-bal%C3%B3n-por-encima-de-la-carretera-ilustraci%C3%B3n-v.jpg"/>
          <p:cNvSpPr>
            <a:spLocks noChangeAspect="1" noChangeArrowheads="1"/>
          </p:cNvSpPr>
          <p:nvPr/>
        </p:nvSpPr>
        <p:spPr bwMode="auto">
          <a:xfrm>
            <a:off x="155575" y="-2986088"/>
            <a:ext cx="11077575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graphicFrame>
        <p:nvGraphicFramePr>
          <p:cNvPr id="7" name="Tabla 5">
            <a:extLst>
              <a:ext uri="{FF2B5EF4-FFF2-40B4-BE49-F238E27FC236}">
                <a16:creationId xmlns:a16="http://schemas.microsoft.com/office/drawing/2014/main" id="{36CFC28B-C614-D4D6-C042-41EFB8794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153225"/>
              </p:ext>
            </p:extLst>
          </p:nvPr>
        </p:nvGraphicFramePr>
        <p:xfrm>
          <a:off x="502680" y="1591821"/>
          <a:ext cx="3817324" cy="4197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3010">
                  <a:extLst>
                    <a:ext uri="{9D8B030D-6E8A-4147-A177-3AD203B41FA5}">
                      <a16:colId xmlns:a16="http://schemas.microsoft.com/office/drawing/2014/main" val="713298418"/>
                    </a:ext>
                  </a:extLst>
                </a:gridCol>
                <a:gridCol w="1154314">
                  <a:extLst>
                    <a:ext uri="{9D8B030D-6E8A-4147-A177-3AD203B41FA5}">
                      <a16:colId xmlns:a16="http://schemas.microsoft.com/office/drawing/2014/main" val="13587761"/>
                    </a:ext>
                  </a:extLst>
                </a:gridCol>
              </a:tblGrid>
              <a:tr h="1245155">
                <a:tc>
                  <a:txBody>
                    <a:bodyPr/>
                    <a:lstStyle/>
                    <a:p>
                      <a:r>
                        <a:rPr lang="es-EC" sz="1600"/>
                        <a:t>Descripción</a:t>
                      </a:r>
                    </a:p>
                  </a:txBody>
                  <a:tcPr marL="72399" marR="72399" marT="36199" marB="36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C" sz="1600"/>
                        <a:t>Monto de Inversión</a:t>
                      </a:r>
                    </a:p>
                  </a:txBody>
                  <a:tcPr marL="72399" marR="72399" marT="36199" marB="36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3851344"/>
                  </a:ext>
                </a:extLst>
              </a:tr>
              <a:tr h="1487270">
                <a:tc>
                  <a:txBody>
                    <a:bodyPr/>
                    <a:lstStyle/>
                    <a:p>
                      <a:pPr algn="l" fontAlgn="t"/>
                      <a:r>
                        <a:rPr lang="es-EC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Aporte al Consorcio </a:t>
                      </a:r>
                      <a:r>
                        <a:rPr lang="es-EC" sz="2000" b="0" i="0" u="none" strike="noStrike" err="1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Aguarongo</a:t>
                      </a:r>
                    </a:p>
                    <a:p>
                      <a:pPr algn="l" fontAlgn="t"/>
                      <a:r>
                        <a:rPr lang="es-EC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(Cláusula cuatro de la Adenda Reformatoria al Convenio de Conformación del Consorcio)</a:t>
                      </a:r>
                    </a:p>
                  </a:txBody>
                  <a:tcPr marL="6033" marR="6033" marT="60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C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7.500,00</a:t>
                      </a:r>
                    </a:p>
                  </a:txBody>
                  <a:tcPr marL="6033" marR="6033" marT="60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899127"/>
                  </a:ext>
                </a:extLst>
              </a:tr>
              <a:tr h="812810">
                <a:tc>
                  <a:txBody>
                    <a:bodyPr/>
                    <a:lstStyle/>
                    <a:p>
                      <a:pPr algn="l" fontAlgn="t"/>
                      <a:r>
                        <a:rPr lang="es-EC" sz="2000" b="1" i="0" u="none" strike="noStrike" err="1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TOTAL</a:t>
                      </a:r>
                      <a:r>
                        <a:rPr lang="es-EC" sz="20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DE INVERSION</a:t>
                      </a:r>
                    </a:p>
                  </a:txBody>
                  <a:tcPr marL="6033" marR="6033" marT="60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C" sz="20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7.500,00</a:t>
                      </a:r>
                    </a:p>
                    <a:p>
                      <a:pPr algn="r" fontAlgn="t"/>
                      <a:r>
                        <a:rPr lang="es-EC" sz="20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</a:t>
                      </a:r>
                    </a:p>
                  </a:txBody>
                  <a:tcPr marL="6033" marR="6033" marT="603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1276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26915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 Título">
            <a:extLst>
              <a:ext uri="{FF2B5EF4-FFF2-40B4-BE49-F238E27FC236}">
                <a16:creationId xmlns:a16="http://schemas.microsoft.com/office/drawing/2014/main" id="{AA4E3A61-0C2A-4805-B78D-9F3843284682}"/>
              </a:ext>
            </a:extLst>
          </p:cNvPr>
          <p:cNvSpPr txBox="1">
            <a:spLocks/>
          </p:cNvSpPr>
          <p:nvPr/>
        </p:nvSpPr>
        <p:spPr>
          <a:xfrm>
            <a:off x="1007604" y="260648"/>
            <a:ext cx="6840760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2800" b="1">
                <a:solidFill>
                  <a:srgbClr val="002060"/>
                </a:solidFill>
                <a:latin typeface="Arial Rounded MT Bold" panose="020F0704030504030204" pitchFamily="34" charset="0"/>
              </a:rPr>
              <a:t>PROYECTO 2: </a:t>
            </a:r>
          </a:p>
          <a:p>
            <a:pPr algn="ctr"/>
            <a:br>
              <a:rPr lang="es-EC" sz="2800" b="1">
                <a:solidFill>
                  <a:srgbClr val="002060"/>
                </a:solidFill>
                <a:latin typeface="Arial Rounded MT Bold" panose="020F0704030504030204" pitchFamily="34" charset="0"/>
              </a:rPr>
            </a:br>
            <a:r>
              <a:rPr lang="es-EC" sz="2800" b="1">
                <a:solidFill>
                  <a:srgbClr val="002060"/>
                </a:solidFill>
                <a:latin typeface="Arial Rounded MT Bold" panose="020F0704030504030204" pitchFamily="34" charset="0"/>
              </a:rPr>
              <a:t>PROYECTO DE FORESTACION Y REFORESTACION  CON APORTE DE LA LEY 047</a:t>
            </a:r>
          </a:p>
          <a:p>
            <a:pPr algn="ctr"/>
            <a:endParaRPr lang="es-EC" sz="2000" b="1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ángulo redondeado 3">
            <a:extLst>
              <a:ext uri="{FF2B5EF4-FFF2-40B4-BE49-F238E27FC236}">
                <a16:creationId xmlns:a16="http://schemas.microsoft.com/office/drawing/2014/main" id="{DBF68369-EE96-4442-9E94-037779E6D273}"/>
              </a:ext>
            </a:extLst>
          </p:cNvPr>
          <p:cNvSpPr/>
          <p:nvPr/>
        </p:nvSpPr>
        <p:spPr>
          <a:xfrm>
            <a:off x="647564" y="2852936"/>
            <a:ext cx="7956884" cy="144016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200" b="1"/>
              <a:t>GASTO ANUAL EJECUTADO = 2,400.00</a:t>
            </a:r>
          </a:p>
        </p:txBody>
      </p:sp>
    </p:spTree>
    <p:extLst>
      <p:ext uri="{BB962C8B-B14F-4D97-AF65-F5344CB8AC3E}">
        <p14:creationId xmlns:p14="http://schemas.microsoft.com/office/powerpoint/2010/main" val="41152569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F64D306E-7DA5-45C3-96C9-74F4C50389E0}"/>
              </a:ext>
            </a:extLst>
          </p:cNvPr>
          <p:cNvSpPr/>
          <p:nvPr/>
        </p:nvSpPr>
        <p:spPr>
          <a:xfrm>
            <a:off x="2160420" y="440037"/>
            <a:ext cx="3744416" cy="5040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/>
              <a:t>DETALLE DE GASTO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67EF702-912A-4F10-848E-3CF80917ED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861531"/>
              </p:ext>
            </p:extLst>
          </p:nvPr>
        </p:nvGraphicFramePr>
        <p:xfrm>
          <a:off x="1700587" y="1052138"/>
          <a:ext cx="5765192" cy="111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9549">
                  <a:extLst>
                    <a:ext uri="{9D8B030D-6E8A-4147-A177-3AD203B41FA5}">
                      <a16:colId xmlns:a16="http://schemas.microsoft.com/office/drawing/2014/main" val="2860203983"/>
                    </a:ext>
                  </a:extLst>
                </a:gridCol>
                <a:gridCol w="1995643">
                  <a:extLst>
                    <a:ext uri="{9D8B030D-6E8A-4147-A177-3AD203B41FA5}">
                      <a16:colId xmlns:a16="http://schemas.microsoft.com/office/drawing/2014/main" val="3891046048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Arial MT"/>
                        </a:rPr>
                        <a:t>DETALLE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2000" b="1" i="0" u="none" strike="noStrike">
                          <a:solidFill>
                            <a:srgbClr val="FFFFFF"/>
                          </a:solidFill>
                          <a:effectLst/>
                          <a:latin typeface="Arial MT"/>
                        </a:rPr>
                        <a:t>     ANUAL</a:t>
                      </a:r>
                      <a:endParaRPr lang="es-EC" sz="2000" b="1" i="0" u="none" strike="noStrike">
                        <a:solidFill>
                          <a:srgbClr val="FFFFFF"/>
                        </a:solidFill>
                        <a:effectLst/>
                        <a:latin typeface="Arial M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2584325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2000" u="none" strike="noStrike">
                          <a:effectLst/>
                        </a:rPr>
                        <a:t>ASESORAMIENTO TÉCNICO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2,400.00</a:t>
                      </a:r>
                    </a:p>
                  </a:txBody>
                  <a:tcPr marL="7620" marT="7620" marB="0" anchor="ctr"/>
                </a:tc>
                <a:extLst>
                  <a:ext uri="{0D108BD9-81ED-4DB2-BD59-A6C34878D82A}">
                    <a16:rowId xmlns:a16="http://schemas.microsoft.com/office/drawing/2014/main" val="2529364934"/>
                  </a:ext>
                </a:extLst>
              </a:tr>
            </a:tbl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14EB6246-5625-AE30-4F47-A43ACD2CD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98" y="2357812"/>
            <a:ext cx="4189005" cy="3231519"/>
          </a:xfrm>
          <a:prstGeom prst="rect">
            <a:avLst/>
          </a:prstGeom>
        </p:spPr>
      </p:pic>
      <p:pic>
        <p:nvPicPr>
          <p:cNvPr id="3" name="Imagen 2" descr="Un grupo de personas en un salón de clases&#10;&#10;El contenido generado por IA puede ser incorrecto.">
            <a:extLst>
              <a:ext uri="{FF2B5EF4-FFF2-40B4-BE49-F238E27FC236}">
                <a16:creationId xmlns:a16="http://schemas.microsoft.com/office/drawing/2014/main" id="{AE3A2D8E-8713-81B7-E714-CFB896C25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967" y="2357811"/>
            <a:ext cx="4165070" cy="32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175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1115616" y="2060848"/>
            <a:ext cx="7264250" cy="2304256"/>
          </a:xfrm>
        </p:spPr>
        <p:txBody>
          <a:bodyPr>
            <a:normAutofit/>
          </a:bodyPr>
          <a:lstStyle/>
          <a:p>
            <a:pPr algn="ctr"/>
            <a:r>
              <a:rPr lang="es-EC" sz="4000" b="1">
                <a:latin typeface="Arial Rounded MT Bold" panose="020F0704030504030204" pitchFamily="34" charset="0"/>
              </a:rPr>
              <a:t>COMPONENTE </a:t>
            </a:r>
            <a:br>
              <a:rPr lang="es-EC" sz="4000" b="1">
                <a:latin typeface="Arial Rounded MT Bold" panose="020F0704030504030204" pitchFamily="34" charset="0"/>
              </a:rPr>
            </a:br>
            <a:r>
              <a:rPr lang="es-EC" sz="4000" b="1">
                <a:latin typeface="Arial Rounded MT Bold" panose="020F0704030504030204" pitchFamily="34" charset="0"/>
              </a:rPr>
              <a:t>ASENTAMIENTOS HUMANOS, MOVILIDAD ENERGÍA Y CONECTIVIDAD</a:t>
            </a:r>
          </a:p>
        </p:txBody>
      </p:sp>
    </p:spTree>
    <p:extLst>
      <p:ext uri="{BB962C8B-B14F-4D97-AF65-F5344CB8AC3E}">
        <p14:creationId xmlns:p14="http://schemas.microsoft.com/office/powerpoint/2010/main" val="3013564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Título"/>
          <p:cNvSpPr txBox="1">
            <a:spLocks/>
          </p:cNvSpPr>
          <p:nvPr/>
        </p:nvSpPr>
        <p:spPr>
          <a:xfrm>
            <a:off x="1043608" y="548680"/>
            <a:ext cx="684076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2800" b="1">
                <a:solidFill>
                  <a:srgbClr val="002060"/>
                </a:solidFill>
                <a:latin typeface="Arial Rounded MT Bold" panose="020F0704030504030204" pitchFamily="34" charset="0"/>
              </a:rPr>
              <a:t>PROYECTO 1: </a:t>
            </a:r>
          </a:p>
          <a:p>
            <a:pPr algn="ctr"/>
            <a:r>
              <a:rPr lang="es-EC" sz="2800" b="1">
                <a:solidFill>
                  <a:srgbClr val="002060"/>
                </a:solidFill>
                <a:latin typeface="Arial Rounded MT Bold" panose="020F0704030504030204" pitchFamily="34" charset="0"/>
              </a:rPr>
              <a:t>MANTENIMIENTO Y MEJORAMIENTO DE ESPACIOS PUBLICOS E  INFRAESTRUCTURA COMUNITARIA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647564" y="2852936"/>
            <a:ext cx="7956884" cy="144016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200" b="1"/>
              <a:t>GASTO ANUAL EJECUTADO = 18.734,34</a:t>
            </a:r>
          </a:p>
        </p:txBody>
      </p:sp>
    </p:spTree>
    <p:extLst>
      <p:ext uri="{BB962C8B-B14F-4D97-AF65-F5344CB8AC3E}">
        <p14:creationId xmlns:p14="http://schemas.microsoft.com/office/powerpoint/2010/main" val="20555838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6C2865B5-8303-E09D-30C0-4287E37F718C}"/>
              </a:ext>
            </a:extLst>
          </p:cNvPr>
          <p:cNvSpPr/>
          <p:nvPr/>
        </p:nvSpPr>
        <p:spPr>
          <a:xfrm>
            <a:off x="5431725" y="1683645"/>
            <a:ext cx="3214734" cy="2711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lnSpcReduction="10000"/>
          </a:bodyPr>
          <a:lstStyle/>
          <a:p>
            <a:pPr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4900" cap="all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900" cap="all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DETALLE DE GASTO  EN PERSONAL</a:t>
            </a:r>
          </a:p>
          <a:p>
            <a:pPr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4900" cap="all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4A1598B-1957-47CF-AAF4-F7A36DA0E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"/>
            <a:ext cx="4571771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Tabla 5">
            <a:extLst>
              <a:ext uri="{FF2B5EF4-FFF2-40B4-BE49-F238E27FC236}">
                <a16:creationId xmlns:a16="http://schemas.microsoft.com/office/drawing/2014/main" id="{BE2B1258-1B76-38D5-D085-3D285904A1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939284"/>
              </p:ext>
            </p:extLst>
          </p:nvPr>
        </p:nvGraphicFramePr>
        <p:xfrm>
          <a:off x="689801" y="1182859"/>
          <a:ext cx="4587680" cy="4488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217">
                  <a:extLst>
                    <a:ext uri="{9D8B030D-6E8A-4147-A177-3AD203B41FA5}">
                      <a16:colId xmlns:a16="http://schemas.microsoft.com/office/drawing/2014/main" val="713298418"/>
                    </a:ext>
                  </a:extLst>
                </a:gridCol>
                <a:gridCol w="1373463">
                  <a:extLst>
                    <a:ext uri="{9D8B030D-6E8A-4147-A177-3AD203B41FA5}">
                      <a16:colId xmlns:a16="http://schemas.microsoft.com/office/drawing/2014/main" val="13587761"/>
                    </a:ext>
                  </a:extLst>
                </a:gridCol>
              </a:tblGrid>
              <a:tr h="1603072">
                <a:tc>
                  <a:txBody>
                    <a:bodyPr/>
                    <a:lstStyle/>
                    <a:p>
                      <a:r>
                        <a:rPr lang="es-EC" sz="2000"/>
                        <a:t>PERSONAL</a:t>
                      </a:r>
                    </a:p>
                    <a:p>
                      <a:r>
                        <a:rPr lang="es-EC" sz="2000"/>
                        <a:t>Albañil:      Sr. Segundo Lucero</a:t>
                      </a:r>
                    </a:p>
                    <a:p>
                      <a:r>
                        <a:rPr lang="es-EC" sz="2000"/>
                        <a:t>Servicios:  Sr. Miguel Juela</a:t>
                      </a:r>
                    </a:p>
                  </a:txBody>
                  <a:tcPr marL="78099" marR="78099" marT="39050" marB="3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C" sz="2000"/>
                        <a:t>Monto anual</a:t>
                      </a:r>
                    </a:p>
                  </a:txBody>
                  <a:tcPr marL="78099" marR="78099" marT="39050" marB="3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3851344"/>
                  </a:ext>
                </a:extLst>
              </a:tr>
              <a:tr h="335881">
                <a:tc>
                  <a:txBody>
                    <a:bodyPr/>
                    <a:lstStyle/>
                    <a:p>
                      <a:pPr algn="l" fontAlgn="t"/>
                      <a:r>
                        <a:rPr lang="es-EC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Remuneración</a:t>
                      </a:r>
                    </a:p>
                  </a:txBody>
                  <a:tcPr marL="6508" marR="6508" marT="650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12.180,00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508" marR="6508" marT="650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341094"/>
                  </a:ext>
                </a:extLst>
              </a:tr>
              <a:tr h="625961">
                <a:tc>
                  <a:txBody>
                    <a:bodyPr/>
                    <a:lstStyle/>
                    <a:p>
                      <a:pPr algn="l" fontAlgn="t"/>
                      <a:r>
                        <a:rPr lang="es-EC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Decima tercera Remuneración</a:t>
                      </a:r>
                    </a:p>
                  </a:txBody>
                  <a:tcPr marL="6508" marR="6508" marT="650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C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1,014.17</a:t>
                      </a:r>
                    </a:p>
                  </a:txBody>
                  <a:tcPr marL="6508" marR="6508" marT="650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1945315"/>
                  </a:ext>
                </a:extLst>
              </a:tr>
              <a:tr h="625961">
                <a:tc>
                  <a:txBody>
                    <a:bodyPr/>
                    <a:lstStyle/>
                    <a:p>
                      <a:pPr algn="l" fontAlgn="t"/>
                      <a:r>
                        <a:rPr lang="es-EC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Decima cuarta Remuneración</a:t>
                      </a:r>
                    </a:p>
                  </a:txBody>
                  <a:tcPr marL="6508" marR="6508" marT="650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C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940.00</a:t>
                      </a:r>
                    </a:p>
                  </a:txBody>
                  <a:tcPr marL="6508" marR="6508" marT="650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944279"/>
                  </a:ext>
                </a:extLst>
              </a:tr>
              <a:tr h="335881">
                <a:tc>
                  <a:txBody>
                    <a:bodyPr/>
                    <a:lstStyle/>
                    <a:p>
                      <a:pPr algn="l" fontAlgn="t"/>
                      <a:r>
                        <a:rPr lang="es-EC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Fondos de Reserva</a:t>
                      </a:r>
                    </a:p>
                  </a:txBody>
                  <a:tcPr marL="6508" marR="6508" marT="650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975.45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508" marR="6508" marT="650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2372681"/>
                  </a:ext>
                </a:extLst>
              </a:tr>
              <a:tr h="335881">
                <a:tc>
                  <a:txBody>
                    <a:bodyPr/>
                    <a:lstStyle/>
                    <a:p>
                      <a:pPr algn="l" fontAlgn="t"/>
                      <a:r>
                        <a:rPr lang="es-EC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Aporte Patronal </a:t>
                      </a:r>
                      <a:r>
                        <a:rPr lang="es-EC" sz="2000" b="0" i="0" u="none" strike="noStrike" err="1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Iess</a:t>
                      </a:r>
                    </a:p>
                  </a:txBody>
                  <a:tcPr marL="6508" marR="6508" marT="650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1,</a:t>
                      </a:r>
                      <a:r>
                        <a:rPr lang="es-EC" sz="20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358.16</a:t>
                      </a:r>
                    </a:p>
                  </a:txBody>
                  <a:tcPr marL="6508" marR="6508" marT="650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975816"/>
                  </a:ext>
                </a:extLst>
              </a:tr>
              <a:tr h="625961">
                <a:tc>
                  <a:txBody>
                    <a:bodyPr/>
                    <a:lstStyle/>
                    <a:p>
                      <a:pPr algn="l" fontAlgn="t"/>
                      <a:r>
                        <a:rPr lang="es-EC" sz="2000" b="1" i="0" u="none" strike="noStrike" err="1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TOTAL</a:t>
                      </a:r>
                      <a:r>
                        <a:rPr lang="es-EC" sz="20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EN PERSONAL DE INVERSION</a:t>
                      </a:r>
                    </a:p>
                  </a:txBody>
                  <a:tcPr marL="6508" marR="6508" marT="650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20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</a:t>
                      </a:r>
                      <a:r>
                        <a:rPr lang="es-EC" sz="20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6,467.78</a:t>
                      </a:r>
                    </a:p>
                  </a:txBody>
                  <a:tcPr marL="6508" marR="6508" marT="650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858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3724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A313B03-D361-4EC9-AF52-0B3C1C92C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E79CB85-A08A-4579-86F6-A8AA97551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6C61C9C-364D-4CB6-B9D1-1A6F50F6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C5EC292-991E-4C8F-9F55-D72971A4B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0B7573-D2CD-4589-B099-E8254726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999"/>
          </a:xfrm>
          <a:prstGeom prst="rect">
            <a:avLst/>
          </a:prstGeom>
          <a:blipFill dpi="0" rotWithShape="1">
            <a:blip r:embed="rId4">
              <a:alphaModFix amt="5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6A041F-C32D-4E9C-AD9A-6F8F9710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8" y="480059"/>
            <a:ext cx="8428482" cy="589788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a 5">
            <a:extLst>
              <a:ext uri="{FF2B5EF4-FFF2-40B4-BE49-F238E27FC236}">
                <a16:creationId xmlns:a16="http://schemas.microsoft.com/office/drawing/2014/main" id="{7A60D36B-85B4-466D-8CBA-FA759289D6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437136"/>
              </p:ext>
            </p:extLst>
          </p:nvPr>
        </p:nvGraphicFramePr>
        <p:xfrm>
          <a:off x="1182827" y="803062"/>
          <a:ext cx="6778345" cy="5251877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219718">
                  <a:extLst>
                    <a:ext uri="{9D8B030D-6E8A-4147-A177-3AD203B41FA5}">
                      <a16:colId xmlns:a16="http://schemas.microsoft.com/office/drawing/2014/main" val="713298418"/>
                    </a:ext>
                  </a:extLst>
                </a:gridCol>
                <a:gridCol w="1558627">
                  <a:extLst>
                    <a:ext uri="{9D8B030D-6E8A-4147-A177-3AD203B41FA5}">
                      <a16:colId xmlns:a16="http://schemas.microsoft.com/office/drawing/2014/main" val="13587761"/>
                    </a:ext>
                  </a:extLst>
                </a:gridCol>
              </a:tblGrid>
              <a:tr h="917525">
                <a:tc>
                  <a:txBody>
                    <a:bodyPr/>
                    <a:lstStyle/>
                    <a:p>
                      <a:r>
                        <a:rPr lang="es-MX" sz="1900" b="1" cap="all" spc="60">
                          <a:solidFill>
                            <a:schemeClr val="tx1"/>
                          </a:solidFill>
                        </a:rPr>
                        <a:t>BIENES Y SERVICIOS DE INVERSION</a:t>
                      </a:r>
                      <a:endParaRPr lang="es-EC" sz="1900" b="1" cap="all" spc="60">
                        <a:solidFill>
                          <a:schemeClr val="tx1"/>
                        </a:solidFill>
                      </a:endParaRPr>
                    </a:p>
                  </a:txBody>
                  <a:tcPr marL="143363" marR="143363" marT="143363" marB="143363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C" sz="1900" b="1" cap="all" spc="60">
                          <a:solidFill>
                            <a:schemeClr val="tx1"/>
                          </a:solidFill>
                        </a:rPr>
                        <a:t>Monto anual</a:t>
                      </a:r>
                    </a:p>
                  </a:txBody>
                  <a:tcPr marL="143363" marR="143363" marT="143363" marB="143363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3851344"/>
                  </a:ext>
                </a:extLst>
              </a:tr>
              <a:tr h="594958">
                <a:tc>
                  <a:txBody>
                    <a:bodyPr/>
                    <a:lstStyle/>
                    <a:p>
                      <a:pPr algn="l" fontAlgn="t"/>
                      <a:r>
                        <a:rPr lang="es-MX" sz="2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 MT"/>
                        </a:rPr>
                        <a:t>Suministros de aseo</a:t>
                      </a:r>
                      <a:endParaRPr lang="es-EC" sz="2500" b="0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1947" marR="11947" marT="11947" marB="143363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2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 MT"/>
                        </a:rPr>
                        <a:t>9.17</a:t>
                      </a:r>
                      <a:endParaRPr lang="es-EC" sz="2500" b="0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1947" marR="11947" marT="11947" marB="14336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5341094"/>
                  </a:ext>
                </a:extLst>
              </a:tr>
              <a:tr h="594958">
                <a:tc>
                  <a:txBody>
                    <a:bodyPr/>
                    <a:lstStyle/>
                    <a:p>
                      <a:pPr algn="l" fontAlgn="t"/>
                      <a:r>
                        <a:rPr lang="es-EC" sz="2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 MT"/>
                        </a:rPr>
                        <a:t>Combustibles</a:t>
                      </a:r>
                    </a:p>
                  </a:txBody>
                  <a:tcPr marL="11947" marR="11947" marT="11947" marB="14336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C" sz="2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 MT"/>
                        </a:rPr>
                        <a:t>105.20</a:t>
                      </a:r>
                    </a:p>
                  </a:txBody>
                  <a:tcPr marL="11947" marR="11947" marT="11947" marB="14336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945315"/>
                  </a:ext>
                </a:extLst>
              </a:tr>
              <a:tr h="594958">
                <a:tc>
                  <a:txBody>
                    <a:bodyPr/>
                    <a:lstStyle/>
                    <a:p>
                      <a:pPr algn="l" fontAlgn="t"/>
                      <a:r>
                        <a:rPr lang="es-EC" sz="2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 MT"/>
                        </a:rPr>
                        <a:t>Materiales de </a:t>
                      </a:r>
                      <a:r>
                        <a:rPr lang="es-EC" sz="2500" b="0" i="0" u="none" strike="noStrike" cap="none" spc="0" err="1">
                          <a:solidFill>
                            <a:schemeClr val="tx1"/>
                          </a:solidFill>
                          <a:effectLst/>
                          <a:latin typeface="Arial MT"/>
                        </a:rPr>
                        <a:t>Construccion</a:t>
                      </a:r>
                    </a:p>
                  </a:txBody>
                  <a:tcPr marL="11947" marR="11947" marT="11947" marB="143363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C" sz="2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 MT"/>
                        </a:rPr>
                        <a:t>1,286.70</a:t>
                      </a:r>
                    </a:p>
                  </a:txBody>
                  <a:tcPr marL="11947" marR="11947" marT="11947" marB="14336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2944279"/>
                  </a:ext>
                </a:extLst>
              </a:tr>
              <a:tr h="594958">
                <a:tc>
                  <a:txBody>
                    <a:bodyPr/>
                    <a:lstStyle/>
                    <a:p>
                      <a:pPr algn="l" fontAlgn="t"/>
                      <a:r>
                        <a:rPr lang="es-EC" sz="2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 MT"/>
                        </a:rPr>
                        <a:t>Tasas Generales</a:t>
                      </a:r>
                    </a:p>
                  </a:txBody>
                  <a:tcPr marL="11947" marR="11947" marT="11947" marB="14336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2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 MT"/>
                        </a:rPr>
                        <a:t>52.42</a:t>
                      </a:r>
                      <a:endParaRPr lang="es-EC" sz="2500" b="0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1947" marR="11947" marT="11947" marB="14336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372681"/>
                  </a:ext>
                </a:extLst>
              </a:tr>
              <a:tr h="977260">
                <a:tc>
                  <a:txBody>
                    <a:bodyPr/>
                    <a:lstStyle/>
                    <a:p>
                      <a:pPr algn="l" fontAlgn="t"/>
                      <a:r>
                        <a:rPr lang="es-EC" sz="2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 MT"/>
                        </a:rPr>
                        <a:t>Contribuciones especiales de mejora</a:t>
                      </a:r>
                    </a:p>
                  </a:txBody>
                  <a:tcPr marL="11947" marR="11947" marT="11947" marB="143363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25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 MT"/>
                        </a:rPr>
                        <a:t>803.07</a:t>
                      </a:r>
                      <a:endParaRPr lang="es-EC" sz="2500" b="0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1947" marR="11947" marT="11947" marB="14336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2975816"/>
                  </a:ext>
                </a:extLst>
              </a:tr>
              <a:tr h="977260">
                <a:tc>
                  <a:txBody>
                    <a:bodyPr/>
                    <a:lstStyle/>
                    <a:p>
                      <a:pPr algn="l" fontAlgn="t"/>
                      <a:r>
                        <a:rPr lang="es-EC" sz="25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 MT"/>
                        </a:rPr>
                        <a:t>TOTAL </a:t>
                      </a:r>
                    </a:p>
                  </a:txBody>
                  <a:tcPr marL="11947" marR="11947" marT="11947" marB="14336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25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 MT"/>
                        </a:rPr>
                        <a:t>1,411.07</a:t>
                      </a:r>
                      <a:endParaRPr lang="es-EC" sz="2500" b="1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1947" marR="11947" marT="11947" marB="14336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858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37574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40B56E4-373D-4EC3-816C-0EAC1C868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E90CEEA-DB88-4D63-9114-2E1FFD157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2A175AA-4B16-4687-A52A-897C3A13F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14452A4A-2853-4001-9BA1-21733333F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1299" y="321733"/>
            <a:ext cx="4330701" cy="5780684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0D42784-AD44-6781-E386-D520031A3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669" y="484632"/>
            <a:ext cx="3876126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800"/>
              <a:t>actividades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216941-F461-9F8C-5956-9D85DB3A995A}"/>
              </a:ext>
            </a:extLst>
          </p:cNvPr>
          <p:cNvSpPr txBox="1"/>
          <p:nvPr/>
        </p:nvSpPr>
        <p:spPr>
          <a:xfrm>
            <a:off x="483669" y="2121408"/>
            <a:ext cx="3876126" cy="375962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b="1" err="1"/>
              <a:t>Adecuacion</a:t>
            </a:r>
            <a:r>
              <a:rPr lang="en-US" sz="1600" b="1" i="0"/>
              <a:t> </a:t>
            </a:r>
            <a:r>
              <a:rPr lang="en-US" sz="1600" b="1"/>
              <a:t>del</a:t>
            </a:r>
            <a:r>
              <a:rPr lang="en-US" sz="1600" b="1" i="0"/>
              <a:t> </a:t>
            </a:r>
            <a:r>
              <a:rPr lang="en-US" sz="1600" b="1" i="0" err="1"/>
              <a:t>bloque</a:t>
            </a:r>
            <a:r>
              <a:rPr lang="en-US" sz="1600" b="1" i="0"/>
              <a:t> de </a:t>
            </a:r>
            <a:r>
              <a:rPr lang="en-US" sz="1600" b="1" i="0" err="1"/>
              <a:t>bóvedas</a:t>
            </a:r>
            <a:r>
              <a:rPr lang="en-US" sz="1600" b="1" i="0"/>
              <a:t> </a:t>
            </a:r>
            <a:r>
              <a:rPr lang="en-US" sz="1600" b="1" i="0" err="1"/>
              <a:t>en</a:t>
            </a:r>
            <a:r>
              <a:rPr lang="en-US" sz="1600" b="1" i="0"/>
              <a:t> </a:t>
            </a:r>
            <a:r>
              <a:rPr lang="en-US" sz="1600" b="1" i="0" err="1"/>
              <a:t>el</a:t>
            </a:r>
            <a:r>
              <a:rPr lang="en-US" sz="1600" b="1" i="0"/>
              <a:t> </a:t>
            </a:r>
            <a:r>
              <a:rPr lang="en-US" sz="1600" b="1" i="0" err="1"/>
              <a:t>cementerio</a:t>
            </a:r>
            <a:endParaRPr lang="en-US" sz="1600" b="1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 b="1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b="1" err="1"/>
              <a:t>Adecuaciones</a:t>
            </a:r>
            <a:r>
              <a:rPr lang="en-US" sz="1600" b="1"/>
              <a:t> </a:t>
            </a:r>
            <a:r>
              <a:rPr lang="en-US" sz="1600" b="1" err="1"/>
              <a:t>en</a:t>
            </a:r>
            <a:r>
              <a:rPr lang="en-US" sz="1600" b="1"/>
              <a:t> </a:t>
            </a:r>
            <a:r>
              <a:rPr lang="en-US" sz="1600" b="1" err="1"/>
              <a:t>el</a:t>
            </a:r>
            <a:r>
              <a:rPr lang="en-US" sz="1600" b="1"/>
              <a:t> </a:t>
            </a:r>
            <a:r>
              <a:rPr lang="en-US" sz="1600" b="1" err="1"/>
              <a:t>Subcentro</a:t>
            </a:r>
            <a:r>
              <a:rPr lang="en-US" sz="1600" b="1"/>
              <a:t> de </a:t>
            </a:r>
            <a:r>
              <a:rPr lang="en-US" sz="1600" b="1" err="1"/>
              <a:t>salud</a:t>
            </a:r>
            <a:r>
              <a:rPr lang="en-US" sz="1600" b="1"/>
              <a:t>.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</a:pPr>
            <a:r>
              <a:rPr lang="en-US" sz="1600" b="1" err="1"/>
              <a:t>Ampliación</a:t>
            </a:r>
            <a:r>
              <a:rPr lang="en-US" sz="1600" b="1"/>
              <a:t> del </a:t>
            </a:r>
            <a:r>
              <a:rPr lang="en-US" sz="1600" b="1" err="1"/>
              <a:t>espacio</a:t>
            </a:r>
            <a:r>
              <a:rPr lang="en-US" sz="1600" b="1"/>
              <a:t> del CDI “</a:t>
            </a:r>
            <a:r>
              <a:rPr lang="en-US" sz="1600" b="1" err="1"/>
              <a:t>Semillitas</a:t>
            </a:r>
            <a:r>
              <a:rPr lang="en-US" sz="1600" b="1"/>
              <a:t>"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</a:pPr>
            <a:r>
              <a:rPr lang="en-US" sz="1600" b="1"/>
              <a:t>Comunidad </a:t>
            </a:r>
            <a:r>
              <a:rPr lang="en-US" sz="1600" b="1" err="1"/>
              <a:t>Uzhoc</a:t>
            </a:r>
            <a:r>
              <a:rPr lang="en-US" sz="1600" b="1"/>
              <a:t>. Se  </a:t>
            </a:r>
            <a:r>
              <a:rPr lang="en-US" sz="1600" b="1" err="1"/>
              <a:t>realiza</a:t>
            </a:r>
            <a:r>
              <a:rPr lang="en-US" sz="1600" b="1"/>
              <a:t> </a:t>
            </a:r>
            <a:r>
              <a:rPr lang="en-US" sz="1600" b="1" err="1"/>
              <a:t>el</a:t>
            </a:r>
            <a:r>
              <a:rPr lang="en-US" sz="1600" b="1"/>
              <a:t> corte de la cancha para </a:t>
            </a:r>
            <a:r>
              <a:rPr lang="en-US" sz="1600" b="1" err="1"/>
              <a:t>que</a:t>
            </a:r>
            <a:r>
              <a:rPr lang="en-US" sz="1600" b="1"/>
              <a:t> no se </a:t>
            </a:r>
            <a:r>
              <a:rPr lang="en-US" sz="1600" b="1" err="1"/>
              <a:t>fisure</a:t>
            </a:r>
            <a:r>
              <a:rPr lang="en-US" sz="1600" b="1"/>
              <a:t>.</a:t>
            </a:r>
            <a:endParaRPr lang="en-US" sz="1600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</a:pPr>
            <a:r>
              <a:rPr lang="en-US" sz="1600" b="1"/>
              <a:t>Pintado de la cancha del Centro </a:t>
            </a:r>
            <a:r>
              <a:rPr lang="en-US" sz="1600" b="1" err="1"/>
              <a:t>Parroquial</a:t>
            </a:r>
            <a:r>
              <a:rPr lang="en-US" sz="1600" b="1"/>
              <a:t>.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</a:pPr>
            <a:endParaRPr lang="en-US" sz="1600"/>
          </a:p>
        </p:txBody>
      </p:sp>
      <p:pic>
        <p:nvPicPr>
          <p:cNvPr id="6" name="Imagen 5" descr="No hay ninguna descripción de la foto disponible.">
            <a:extLst>
              <a:ext uri="{FF2B5EF4-FFF2-40B4-BE49-F238E27FC236}">
                <a16:creationId xmlns:a16="http://schemas.microsoft.com/office/drawing/2014/main" id="{D995233B-0AE1-2D76-0076-2D7F91DBDD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228" r="-3" b="-3"/>
          <a:stretch>
            <a:fillRect/>
          </a:stretch>
        </p:blipFill>
        <p:spPr>
          <a:xfrm>
            <a:off x="4680912" y="321733"/>
            <a:ext cx="1785654" cy="284207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CB9AC1C-79C9-4966-8F90-DBA8A6984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066" y="321733"/>
            <a:ext cx="2318895" cy="1844147"/>
          </a:xfrm>
          <a:prstGeom prst="rect">
            <a:avLst/>
          </a:prstGeom>
          <a:blipFill dpi="0" rotWithShape="1"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tile tx="0" ty="0" sx="92000" sy="89000" flip="xy" algn="ctr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479254-2731-44C5-88FB-BF4A5EF71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87500" y="3324678"/>
            <a:ext cx="1771122" cy="2777740"/>
          </a:xfrm>
          <a:prstGeom prst="rect">
            <a:avLst/>
          </a:prstGeom>
          <a:blipFill dpi="0" rotWithShape="1"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92000" sy="89000" flip="xy" algn="ctr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pic>
        <p:nvPicPr>
          <p:cNvPr id="4" name="Imagen 3" descr="Imagen que contiene persona, interior, hombre, parado&#10;&#10;El contenido generado por IA puede ser incorrecto.">
            <a:extLst>
              <a:ext uri="{FF2B5EF4-FFF2-40B4-BE49-F238E27FC236}">
                <a16:creationId xmlns:a16="http://schemas.microsoft.com/office/drawing/2014/main" id="{C0BE54F4-0EA9-8ED4-88FB-CC085FC5F1C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7643" r="1" b="1"/>
          <a:stretch>
            <a:fillRect/>
          </a:stretch>
        </p:blipFill>
        <p:spPr>
          <a:xfrm>
            <a:off x="6582065" y="2330472"/>
            <a:ext cx="2329843" cy="3771945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C0F8264-A19C-4C08-B6EA-A0BC6DEFB7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264CC83-0D4A-4285-9A2E-94AAA96B57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816401C-2A1E-456D-957D-2394225128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3A3FCE03-4E9F-48FA-AD2E-D0888C2991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911" y="593941"/>
            <a:ext cx="2405689" cy="1409304"/>
          </a:xfrm>
          <a:prstGeom prst="rect">
            <a:avLst/>
          </a:prstGeom>
        </p:spPr>
      </p:pic>
      <p:pic>
        <p:nvPicPr>
          <p:cNvPr id="8" name="Imagen 7" descr="No hay ninguna descripción de la foto disponible.">
            <a:extLst>
              <a:ext uri="{FF2B5EF4-FFF2-40B4-BE49-F238E27FC236}">
                <a16:creationId xmlns:a16="http://schemas.microsoft.com/office/drawing/2014/main" id="{B3023398-4F30-A8F3-D153-AE70E6C06F4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7225" r="-478"/>
          <a:stretch>
            <a:fillRect/>
          </a:stretch>
        </p:blipFill>
        <p:spPr>
          <a:xfrm>
            <a:off x="4693355" y="3320485"/>
            <a:ext cx="1638689" cy="253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62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5C6FAD9-E47F-4B85-A4F9-01141E66B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B4D5C2-119A-4EDD-B133-0AB95E13B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56409A-DE97-4AEE-9F01-B945ED0FE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D54EEE6-F9E7-4CBE-A820-AA9911D92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5669BB3-665C-4AE6-916A-9600A6995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02D4491-AED6-44D9-B5BE-EE7ED84366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189E48F-5721-4129-82FB-FD03D3B230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8"/>
            <a:ext cx="9143999" cy="68559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3" name="Imagen 2" descr="No hay ninguna descripción de la foto disponible.">
            <a:extLst>
              <a:ext uri="{FF2B5EF4-FFF2-40B4-BE49-F238E27FC236}">
                <a16:creationId xmlns:a16="http://schemas.microsoft.com/office/drawing/2014/main" id="{CD884474-2E19-4626-B240-6C74C2B4F7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0000"/>
          </a:blip>
          <a:srcRect b="8284"/>
          <a:stretch>
            <a:fillRect/>
          </a:stretch>
        </p:blipFill>
        <p:spPr>
          <a:xfrm>
            <a:off x="20" y="-175264"/>
            <a:ext cx="9143980" cy="685595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D63DE26-5740-4518-960F-AB44D24EAB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blipFill dpi="0" rotWithShape="1">
            <a:blip r:embed="rId7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5D590C-31DB-E1A2-6E31-815217905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670" y="1432223"/>
            <a:ext cx="3642194" cy="30358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000">
                <a:solidFill>
                  <a:schemeClr val="tx1"/>
                </a:solidFill>
              </a:rPr>
              <a:t>1-Adoquinado de la calle manuel jesus fajardo. (maestro segundo)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E772779-17E0-416B-BB00-CAAF735A8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1692" y="659932"/>
            <a:ext cx="4521163" cy="6198068"/>
          </a:xfrm>
          <a:custGeom>
            <a:avLst/>
            <a:gdLst>
              <a:gd name="connsiteX0" fmla="*/ 3823588 w 6028218"/>
              <a:gd name="connsiteY0" fmla="*/ 0 h 6198068"/>
              <a:gd name="connsiteX1" fmla="*/ 5961393 w 6028218"/>
              <a:gd name="connsiteY1" fmla="*/ 653009 h 6198068"/>
              <a:gd name="connsiteX2" fmla="*/ 6028218 w 6028218"/>
              <a:gd name="connsiteY2" fmla="*/ 702980 h 6198068"/>
              <a:gd name="connsiteX3" fmla="*/ 6028218 w 6028218"/>
              <a:gd name="connsiteY3" fmla="*/ 1206244 h 6198068"/>
              <a:gd name="connsiteX4" fmla="*/ 6001306 w 6028218"/>
              <a:gd name="connsiteY4" fmla="*/ 1181785 h 6198068"/>
              <a:gd name="connsiteX5" fmla="*/ 3823589 w 6028218"/>
              <a:gd name="connsiteY5" fmla="*/ 400005 h 6198068"/>
              <a:gd name="connsiteX6" fmla="*/ 400005 w 6028218"/>
              <a:gd name="connsiteY6" fmla="*/ 3823589 h 6198068"/>
              <a:gd name="connsiteX7" fmla="*/ 1181786 w 6028218"/>
              <a:gd name="connsiteY7" fmla="*/ 6001307 h 6198068"/>
              <a:gd name="connsiteX8" fmla="*/ 1360615 w 6028218"/>
              <a:gd name="connsiteY8" fmla="*/ 6198068 h 6198068"/>
              <a:gd name="connsiteX9" fmla="*/ 829992 w 6028218"/>
              <a:gd name="connsiteY9" fmla="*/ 6198068 h 6198068"/>
              <a:gd name="connsiteX10" fmla="*/ 653009 w 6028218"/>
              <a:gd name="connsiteY10" fmla="*/ 5961393 h 6198068"/>
              <a:gd name="connsiteX11" fmla="*/ 0 w 6028218"/>
              <a:gd name="connsiteY11" fmla="*/ 3823588 h 6198068"/>
              <a:gd name="connsiteX12" fmla="*/ 3823588 w 6028218"/>
              <a:gd name="connsiteY12" fmla="*/ 0 h 619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28218" h="6198068">
                <a:moveTo>
                  <a:pt x="3823588" y="0"/>
                </a:moveTo>
                <a:cubicBezTo>
                  <a:pt x="4615479" y="0"/>
                  <a:pt x="5351144" y="240733"/>
                  <a:pt x="5961393" y="653009"/>
                </a:cubicBezTo>
                <a:lnTo>
                  <a:pt x="6028218" y="702980"/>
                </a:lnTo>
                <a:lnTo>
                  <a:pt x="6028218" y="1206244"/>
                </a:lnTo>
                <a:lnTo>
                  <a:pt x="6001306" y="1181785"/>
                </a:lnTo>
                <a:cubicBezTo>
                  <a:pt x="5409509" y="693391"/>
                  <a:pt x="4650811" y="400005"/>
                  <a:pt x="3823589" y="400005"/>
                </a:cubicBezTo>
                <a:cubicBezTo>
                  <a:pt x="1932796" y="400005"/>
                  <a:pt x="400005" y="1932796"/>
                  <a:pt x="400005" y="3823589"/>
                </a:cubicBezTo>
                <a:cubicBezTo>
                  <a:pt x="400005" y="4650812"/>
                  <a:pt x="693391" y="5409510"/>
                  <a:pt x="1181786" y="6001307"/>
                </a:cubicBezTo>
                <a:lnTo>
                  <a:pt x="1360615" y="6198068"/>
                </a:lnTo>
                <a:lnTo>
                  <a:pt x="829992" y="6198068"/>
                </a:lnTo>
                <a:lnTo>
                  <a:pt x="653009" y="5961393"/>
                </a:lnTo>
                <a:cubicBezTo>
                  <a:pt x="240733" y="5351144"/>
                  <a:pt x="0" y="4615480"/>
                  <a:pt x="0" y="3823588"/>
                </a:cubicBezTo>
                <a:cubicBezTo>
                  <a:pt x="0" y="1711879"/>
                  <a:pt x="1711879" y="0"/>
                  <a:pt x="382358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4" name="Imagen 3" descr="No hay ninguna descripción de la foto disponible.">
            <a:extLst>
              <a:ext uri="{FF2B5EF4-FFF2-40B4-BE49-F238E27FC236}">
                <a16:creationId xmlns:a16="http://schemas.microsoft.com/office/drawing/2014/main" id="{90DA9081-B8E5-DB63-121F-5CA19D2931E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977" r="-3" b="-3"/>
          <a:stretch>
            <a:fillRect/>
          </a:stretch>
        </p:blipFill>
        <p:spPr>
          <a:xfrm>
            <a:off x="4990907" y="1152225"/>
            <a:ext cx="4151949" cy="5705781"/>
          </a:xfrm>
          <a:custGeom>
            <a:avLst/>
            <a:gdLst/>
            <a:ahLst/>
            <a:cxnLst/>
            <a:rect l="l" t="t" r="r" b="b"/>
            <a:pathLst>
              <a:path w="5535932" h="5705781">
                <a:moveTo>
                  <a:pt x="3331301" y="0"/>
                </a:moveTo>
                <a:cubicBezTo>
                  <a:pt x="4136225" y="0"/>
                  <a:pt x="4874473" y="285478"/>
                  <a:pt x="5450318" y="760707"/>
                </a:cubicBezTo>
                <a:lnTo>
                  <a:pt x="5535932" y="838519"/>
                </a:lnTo>
                <a:lnTo>
                  <a:pt x="5535932" y="5705781"/>
                </a:lnTo>
                <a:lnTo>
                  <a:pt x="996505" y="5705781"/>
                </a:lnTo>
                <a:lnTo>
                  <a:pt x="975716" y="5686887"/>
                </a:lnTo>
                <a:cubicBezTo>
                  <a:pt x="372869" y="5084040"/>
                  <a:pt x="0" y="4251215"/>
                  <a:pt x="0" y="3331301"/>
                </a:cubicBezTo>
                <a:cubicBezTo>
                  <a:pt x="0" y="1491474"/>
                  <a:pt x="1491474" y="0"/>
                  <a:pt x="333130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32245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A1B653-55D8-CB36-F464-8CAF77882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89654513-256A-475D-BCC5-25FBFEA8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D31608D-613C-481F-8421-AE54685ED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F5A41C1-008A-427C-8217-B8236D742B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AF74BD6-120F-08DC-893E-2029B1B4CC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59" r="6227" b="-6"/>
          <a:stretch>
            <a:fillRect/>
          </a:stretch>
        </p:blipFill>
        <p:spPr>
          <a:xfrm>
            <a:off x="2269449" y="81125"/>
            <a:ext cx="2103504" cy="333465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233AEB0-76D6-E55E-71ED-EE61C39A27D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863" r="1" b="35558"/>
          <a:stretch>
            <a:fillRect/>
          </a:stretch>
        </p:blipFill>
        <p:spPr>
          <a:xfrm>
            <a:off x="56049" y="3426463"/>
            <a:ext cx="4444744" cy="335309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1564CA4-59C9-4DAC-950E-61D1FA278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5415" y="0"/>
            <a:ext cx="4578584" cy="6857999"/>
          </a:xfrm>
          <a:prstGeom prst="rect">
            <a:avLst/>
          </a:prstGeom>
          <a:blipFill dpi="0" rotWithShape="1">
            <a:blip r:embed="rId6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37E887D-C849-2DEA-22F1-196096F54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998" y="197386"/>
            <a:ext cx="2131527" cy="1034852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/>
              <a:t>actividades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574BBD9-29A3-AA72-C867-756C85BCAA68}"/>
              </a:ext>
            </a:extLst>
          </p:cNvPr>
          <p:cNvSpPr txBox="1"/>
          <p:nvPr/>
        </p:nvSpPr>
        <p:spPr>
          <a:xfrm>
            <a:off x="4923864" y="1236143"/>
            <a:ext cx="3974689" cy="405079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b="1" err="1"/>
              <a:t>Adecuación</a:t>
            </a:r>
            <a:r>
              <a:rPr lang="en-US" sz="1600" b="1"/>
              <a:t> del</a:t>
            </a:r>
            <a:r>
              <a:rPr lang="en-US" sz="1600" b="1" i="0"/>
              <a:t> </a:t>
            </a:r>
            <a:r>
              <a:rPr lang="en-US" sz="1600" b="1" i="0" err="1"/>
              <a:t>bloque</a:t>
            </a:r>
            <a:r>
              <a:rPr lang="en-US" sz="1600" b="1" i="0"/>
              <a:t> de </a:t>
            </a:r>
            <a:r>
              <a:rPr lang="en-US" sz="1600" b="1" i="0" err="1"/>
              <a:t>bóvedas</a:t>
            </a:r>
            <a:r>
              <a:rPr lang="en-US" sz="1600" b="1" i="0"/>
              <a:t> </a:t>
            </a:r>
            <a:r>
              <a:rPr lang="en-US" sz="1600" b="1" i="0" err="1"/>
              <a:t>en</a:t>
            </a:r>
            <a:r>
              <a:rPr lang="en-US" sz="1600" b="1" i="0"/>
              <a:t> </a:t>
            </a:r>
            <a:r>
              <a:rPr lang="en-US" sz="1600" b="1" i="0" err="1"/>
              <a:t>el</a:t>
            </a:r>
            <a:r>
              <a:rPr lang="en-US" sz="1600" b="1" i="0"/>
              <a:t> </a:t>
            </a:r>
            <a:r>
              <a:rPr lang="en-US" sz="1600" b="1" i="0" err="1"/>
              <a:t>cementerio</a:t>
            </a:r>
            <a:r>
              <a:rPr lang="en-US" sz="1600" b="1"/>
              <a:t>.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b="1" err="1"/>
              <a:t>Mantenimiento</a:t>
            </a:r>
            <a:r>
              <a:rPr lang="en-US" sz="1600" b="1"/>
              <a:t> de </a:t>
            </a:r>
            <a:r>
              <a:rPr lang="en-US" sz="1600" b="1" err="1"/>
              <a:t>los</a:t>
            </a:r>
            <a:r>
              <a:rPr lang="en-US" sz="1600" b="1"/>
              <a:t> </a:t>
            </a:r>
            <a:r>
              <a:rPr lang="en-US" sz="1600" b="1" err="1"/>
              <a:t>espacios</a:t>
            </a:r>
            <a:r>
              <a:rPr lang="en-US" sz="1600" b="1"/>
              <a:t> </a:t>
            </a:r>
            <a:r>
              <a:rPr lang="en-US" sz="1600" b="1" err="1"/>
              <a:t>públicos</a:t>
            </a:r>
            <a:r>
              <a:rPr lang="en-US" sz="1600" b="1"/>
              <a:t>.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b="1"/>
              <a:t>Bacheo </a:t>
            </a:r>
            <a:r>
              <a:rPr lang="en-US" sz="1600" b="1" err="1"/>
              <a:t>rápido</a:t>
            </a:r>
            <a:r>
              <a:rPr lang="en-US" sz="1600" b="1"/>
              <a:t> </a:t>
            </a:r>
            <a:r>
              <a:rPr lang="en-US" sz="1600" b="1" err="1"/>
              <a:t>en</a:t>
            </a:r>
            <a:r>
              <a:rPr lang="en-US" sz="1600" b="1"/>
              <a:t> </a:t>
            </a:r>
            <a:r>
              <a:rPr lang="en-US" sz="1600" b="1" err="1"/>
              <a:t>los</a:t>
            </a:r>
            <a:r>
              <a:rPr lang="en-US" sz="1600" b="1"/>
              <a:t> </a:t>
            </a:r>
            <a:r>
              <a:rPr lang="en-US" sz="1600" b="1" err="1"/>
              <a:t>lugares</a:t>
            </a:r>
            <a:r>
              <a:rPr lang="en-US" sz="1600" b="1"/>
              <a:t> </a:t>
            </a:r>
            <a:r>
              <a:rPr lang="en-US" sz="1600" b="1" err="1"/>
              <a:t>más</a:t>
            </a:r>
            <a:r>
              <a:rPr lang="en-US" sz="1600" b="1"/>
              <a:t> </a:t>
            </a:r>
            <a:r>
              <a:rPr lang="en-US" sz="1600" b="1" err="1"/>
              <a:t>críticos</a:t>
            </a:r>
            <a:r>
              <a:rPr lang="en-US" sz="1600" b="1"/>
              <a:t> de la </a:t>
            </a:r>
            <a:r>
              <a:rPr lang="en-US" sz="1600" b="1" err="1"/>
              <a:t>vía</a:t>
            </a:r>
            <a:r>
              <a:rPr lang="en-US" sz="1600" b="1"/>
              <a:t> </a:t>
            </a:r>
            <a:r>
              <a:rPr lang="en-US" sz="1600" b="1" err="1"/>
              <a:t>el</a:t>
            </a:r>
            <a:r>
              <a:rPr lang="en-US" sz="1600" b="1"/>
              <a:t> Progreso </a:t>
            </a:r>
            <a:r>
              <a:rPr lang="en-US" sz="1600" b="1" err="1"/>
              <a:t>centro</a:t>
            </a:r>
            <a:r>
              <a:rPr lang="en-US" sz="1600" b="1"/>
              <a:t> </a:t>
            </a:r>
            <a:r>
              <a:rPr lang="en-US" sz="1600" b="1" err="1"/>
              <a:t>parroquial</a:t>
            </a:r>
            <a:r>
              <a:rPr lang="en-US" sz="1600" b="1"/>
              <a:t>.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</a:pPr>
            <a:r>
              <a:rPr lang="en-US" sz="1600" b="1" err="1"/>
              <a:t>Apoyo</a:t>
            </a:r>
            <a:r>
              <a:rPr lang="en-US" sz="1600" b="1"/>
              <a:t> a las </a:t>
            </a:r>
            <a:r>
              <a:rPr lang="en-US" sz="1600" b="1" err="1"/>
              <a:t>diferentes</a:t>
            </a:r>
            <a:r>
              <a:rPr lang="en-US" sz="1600" b="1"/>
              <a:t> </a:t>
            </a:r>
            <a:r>
              <a:rPr lang="en-US" sz="1600" b="1" err="1"/>
              <a:t>instituciones</a:t>
            </a:r>
            <a:r>
              <a:rPr lang="en-US" sz="1600" b="1"/>
              <a:t> con </a:t>
            </a:r>
            <a:r>
              <a:rPr lang="en-US" sz="1600" b="1" err="1"/>
              <a:t>el</a:t>
            </a:r>
            <a:r>
              <a:rPr lang="en-US" sz="1600" b="1"/>
              <a:t> </a:t>
            </a:r>
            <a:r>
              <a:rPr lang="en-US" sz="1600" b="1" err="1"/>
              <a:t>podado</a:t>
            </a:r>
            <a:r>
              <a:rPr lang="en-US" sz="1600" b="1"/>
              <a:t> de las areas </a:t>
            </a:r>
            <a:r>
              <a:rPr lang="en-US" sz="1600" b="1" err="1"/>
              <a:t>verdes</a:t>
            </a:r>
            <a:r>
              <a:rPr lang="en-US" sz="1600" b="1"/>
              <a:t>.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</a:pPr>
            <a:r>
              <a:rPr lang="en-US" sz="1600" b="1" err="1"/>
              <a:t>Limpiesa</a:t>
            </a:r>
            <a:r>
              <a:rPr lang="en-US" sz="1600" b="1"/>
              <a:t> del las </a:t>
            </a:r>
            <a:r>
              <a:rPr lang="en-US" sz="1600" b="1" err="1"/>
              <a:t>Instaciones</a:t>
            </a:r>
            <a:r>
              <a:rPr lang="en-US" sz="1600" b="1"/>
              <a:t> del Gad </a:t>
            </a:r>
            <a:r>
              <a:rPr lang="en-US" sz="1600" b="1" err="1"/>
              <a:t>Parroquial</a:t>
            </a:r>
            <a:r>
              <a:rPr lang="en-US" sz="1600" b="1"/>
              <a:t> y del </a:t>
            </a:r>
            <a:r>
              <a:rPr lang="en-US" sz="1600" b="1" err="1"/>
              <a:t>los</a:t>
            </a:r>
            <a:r>
              <a:rPr lang="en-US" sz="1600" b="1"/>
              <a:t> </a:t>
            </a:r>
            <a:r>
              <a:rPr lang="en-US" sz="1600" b="1" err="1"/>
              <a:t>Espacios</a:t>
            </a:r>
            <a:r>
              <a:rPr lang="en-US" sz="1600" b="1"/>
              <a:t> </a:t>
            </a:r>
            <a:r>
              <a:rPr lang="en-US" sz="1600" b="1" err="1"/>
              <a:t>Públicos</a:t>
            </a:r>
            <a:r>
              <a:rPr lang="en-US" sz="1600" b="1"/>
              <a:t>, Parque Central, Cancha y Cementerio </a:t>
            </a:r>
            <a:r>
              <a:rPr lang="en-US" sz="1600" b="1" err="1"/>
              <a:t>Parroquial</a:t>
            </a:r>
            <a:endParaRPr lang="en-US" sz="1600" b="1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 b="1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 b="1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4380E0-C298-4F18-9189-C236E8B829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79684C7-75DC-42F1-850A-E9C49ECA73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130853F-4D98-4539-8461-9F202836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" name="Imagen 2" descr="Un par de personas de pie en la calle&#10;&#10;El contenido generado por IA puede ser incorrecto.">
            <a:extLst>
              <a:ext uri="{FF2B5EF4-FFF2-40B4-BE49-F238E27FC236}">
                <a16:creationId xmlns:a16="http://schemas.microsoft.com/office/drawing/2014/main" id="{34ABE554-8BC9-B42E-1BAF-55F5E1CE4B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39" y="179529"/>
            <a:ext cx="2354819" cy="312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3487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Título"/>
          <p:cNvSpPr txBox="1">
            <a:spLocks/>
          </p:cNvSpPr>
          <p:nvPr/>
        </p:nvSpPr>
        <p:spPr>
          <a:xfrm>
            <a:off x="467544" y="692696"/>
            <a:ext cx="7560840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2800" b="1">
                <a:solidFill>
                  <a:srgbClr val="002060"/>
                </a:solidFill>
                <a:latin typeface="Arial Rounded MT Bold" panose="020F0704030504030204" pitchFamily="34" charset="0"/>
              </a:rPr>
              <a:t>PROYECTO 2: </a:t>
            </a:r>
          </a:p>
          <a:p>
            <a:pPr algn="ctr"/>
            <a:br>
              <a:rPr lang="es-EC" sz="2800" b="1">
                <a:latin typeface="Arial Rounded MT Bold" panose="020F0704030504030204" pitchFamily="34" charset="0"/>
              </a:rPr>
            </a:br>
            <a:r>
              <a:rPr lang="es-EC" sz="2800" b="1">
                <a:solidFill>
                  <a:srgbClr val="002060"/>
                </a:solidFill>
                <a:latin typeface="Arial Rounded MT Bold"/>
              </a:rPr>
              <a:t>SERVICIOS MULTIPROPOSITO DEL EQUIPO PESADO DEL GAD PARROQUIAL</a:t>
            </a:r>
          </a:p>
          <a:p>
            <a:pPr algn="ctr"/>
            <a:endParaRPr lang="es-EC" sz="2800" b="1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s-EC" sz="1800" b="1">
                <a:solidFill>
                  <a:srgbClr val="002060"/>
                </a:solidFill>
                <a:latin typeface="Arial Rounded MT Bold" panose="020F0704030504030204" pitchFamily="34" charset="0"/>
              </a:rPr>
              <a:t>(Retroexcavadora y Motoniveladora)</a:t>
            </a:r>
          </a:p>
          <a:p>
            <a:pPr algn="ctr"/>
            <a:endParaRPr lang="es-EC" sz="2800" b="1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algn="ctr"/>
            <a:endParaRPr lang="es-EC" sz="2000" b="1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611560" y="4149080"/>
            <a:ext cx="7632848" cy="10081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200"/>
              <a:t>GASTO ANUAL EJECUTADO = 72,450.90</a:t>
            </a:r>
          </a:p>
        </p:txBody>
      </p:sp>
    </p:spTree>
    <p:extLst>
      <p:ext uri="{BB962C8B-B14F-4D97-AF65-F5344CB8AC3E}">
        <p14:creationId xmlns:p14="http://schemas.microsoft.com/office/powerpoint/2010/main" val="529827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80E61E04-3F7C-42DE-ABE7-D3F7E349C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1714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036F7E-6C8A-4549-99EF-9958C587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7366"/>
            <a:ext cx="9144000" cy="2610465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0871A1FE-0F8A-5CEB-1190-43AB6697B523}"/>
              </a:ext>
            </a:extLst>
          </p:cNvPr>
          <p:cNvSpPr/>
          <p:nvPr/>
        </p:nvSpPr>
        <p:spPr>
          <a:xfrm>
            <a:off x="788670" y="4355692"/>
            <a:ext cx="6814455" cy="147222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cap="all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DETALLE DE GASTO EN PERSONAL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5EE15D0-BDD3-4CA6-B5DC-159D83FA6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84192" y="5111496"/>
            <a:ext cx="810678" cy="1080902"/>
            <a:chOff x="9685338" y="4460675"/>
            <a:chExt cx="1080904" cy="1080902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1D99473-F547-41EE-8D8B-3DFA6E58D0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1482930-66A8-46E9-8554-6D127FFCF1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AB9F3A1-CDE3-4584-A65F-D485FEA27B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278863"/>
              </p:ext>
            </p:extLst>
          </p:nvPr>
        </p:nvGraphicFramePr>
        <p:xfrm>
          <a:off x="507280" y="640080"/>
          <a:ext cx="8125972" cy="3316495"/>
        </p:xfrm>
        <a:graphic>
          <a:graphicData uri="http://schemas.openxmlformats.org/drawingml/2006/table">
            <a:tbl>
              <a:tblPr firstRow="1" bandRow="1">
                <a:solidFill>
                  <a:srgbClr val="F2F2F2">
                    <a:alpha val="30196"/>
                  </a:srgbClr>
                </a:solidFill>
                <a:tableStyleId>{5C22544A-7EE6-4342-B048-85BDC9FD1C3A}</a:tableStyleId>
              </a:tblPr>
              <a:tblGrid>
                <a:gridCol w="5210538">
                  <a:extLst>
                    <a:ext uri="{9D8B030D-6E8A-4147-A177-3AD203B41FA5}">
                      <a16:colId xmlns:a16="http://schemas.microsoft.com/office/drawing/2014/main" val="2860203983"/>
                    </a:ext>
                  </a:extLst>
                </a:gridCol>
                <a:gridCol w="2915434">
                  <a:extLst>
                    <a:ext uri="{9D8B030D-6E8A-4147-A177-3AD203B41FA5}">
                      <a16:colId xmlns:a16="http://schemas.microsoft.com/office/drawing/2014/main" val="3891046048"/>
                    </a:ext>
                  </a:extLst>
                </a:gridCol>
              </a:tblGrid>
              <a:tr h="47378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500" b="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OPERARADOR: Sr. Xavier </a:t>
                      </a:r>
                      <a:r>
                        <a:rPr lang="pt-BR" sz="1500" b="0" u="none" strike="noStrike" cap="none" spc="0" err="1">
                          <a:solidFill>
                            <a:schemeClr val="bg1"/>
                          </a:solidFill>
                          <a:effectLst/>
                        </a:rPr>
                        <a:t>Déleg</a:t>
                      </a:r>
                      <a:r>
                        <a:rPr lang="pt-BR" sz="1500" b="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 Tigre</a:t>
                      </a:r>
                      <a:endParaRPr lang="pt-BR" sz="1500" b="0" i="0" u="none" strike="noStrike" cap="none" spc="0">
                        <a:solidFill>
                          <a:schemeClr val="bg1"/>
                        </a:solidFill>
                        <a:effectLst/>
                        <a:latin typeface="Arial MT"/>
                      </a:endParaRPr>
                    </a:p>
                  </a:txBody>
                  <a:tcPr marL="130124" marR="8341" marT="100095" marB="100095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500" b="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Monto anual</a:t>
                      </a:r>
                      <a:endParaRPr lang="es-EC" sz="1500" b="0" i="0" u="none" strike="noStrike" cap="none" spc="0">
                        <a:solidFill>
                          <a:schemeClr val="bg1"/>
                        </a:solidFill>
                        <a:effectLst/>
                        <a:latin typeface="Arial MT"/>
                      </a:endParaRPr>
                    </a:p>
                  </a:txBody>
                  <a:tcPr marL="130124" marR="8341" marT="100095" marB="10009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843256"/>
                  </a:ext>
                </a:extLst>
              </a:tr>
              <a:tr h="47378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5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Remuneración</a:t>
                      </a:r>
                      <a:endParaRPr lang="es-EC" sz="1500" b="0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30124" marR="8341" marT="100095" marB="100095" anchor="ctr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5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             8,856.00 </a:t>
                      </a:r>
                      <a:endParaRPr lang="es-EC" sz="1500" b="0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30124" marR="100095" marT="100095" marB="100095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364934"/>
                  </a:ext>
                </a:extLst>
              </a:tr>
              <a:tr h="473785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15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Décimo Tercer Sueldo</a:t>
                      </a:r>
                      <a:endParaRPr lang="es-EC" sz="1500" b="0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30124" marR="8341" marT="100095" marB="100095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15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                 738.00 </a:t>
                      </a:r>
                      <a:endParaRPr lang="es-EC" sz="1500" b="0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30124" marR="8341" marT="100095" marB="100095">
                    <a:lnL w="63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309706"/>
                  </a:ext>
                </a:extLst>
              </a:tr>
              <a:tr h="473785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15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Décimo Cuarto Sueldo</a:t>
                      </a:r>
                      <a:endParaRPr lang="es-EC" sz="1500" b="0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30124" marR="8341" marT="100095" marB="100095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15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                 459.96 </a:t>
                      </a:r>
                      <a:endParaRPr lang="es-EC" sz="1500" b="0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30124" marR="8341" marT="100095" marB="100095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066505"/>
                  </a:ext>
                </a:extLst>
              </a:tr>
              <a:tr h="473785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15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Aporte Patronal IESS</a:t>
                      </a:r>
                      <a:endParaRPr lang="es-EC" sz="1500" b="0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30124" marR="8341" marT="100095" marB="100095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15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                 987.48 </a:t>
                      </a:r>
                      <a:endParaRPr lang="es-EC" sz="1500" b="0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30124" marR="8341" marT="100095" marB="100095">
                    <a:lnL w="63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26911"/>
                  </a:ext>
                </a:extLst>
              </a:tr>
              <a:tr h="473785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15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Fondo de Reserva</a:t>
                      </a:r>
                      <a:endParaRPr lang="es-EC" sz="1500" b="0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30124" marR="8341" marT="100095" marB="100095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15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                 776.79 </a:t>
                      </a:r>
                      <a:endParaRPr lang="es-EC" sz="1500" b="0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30124" marR="8341" marT="100095" marB="100095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446814"/>
                  </a:ext>
                </a:extLst>
              </a:tr>
              <a:tr h="47378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5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TOTAL EN PERSONAL</a:t>
                      </a:r>
                      <a:endParaRPr lang="es-EC" sz="1500" b="1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30124" marR="8341" marT="100095" marB="100095" anchor="ctr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5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11,818.23</a:t>
                      </a:r>
                      <a:endParaRPr lang="es-EC" sz="1500" b="1" i="0" u="none" strike="noStrike" cap="none" spc="0">
                        <a:solidFill>
                          <a:schemeClr val="tx1"/>
                        </a:solidFill>
                        <a:effectLst/>
                        <a:latin typeface="Arial MT"/>
                      </a:endParaRPr>
                    </a:p>
                  </a:txBody>
                  <a:tcPr marL="130124" marR="8341" marT="100095" marB="100095" anchor="ctr">
                    <a:lnL w="63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60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81924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681B84D0-00D2-899F-34E1-04C70D826978}"/>
              </a:ext>
            </a:extLst>
          </p:cNvPr>
          <p:cNvSpPr/>
          <p:nvPr/>
        </p:nvSpPr>
        <p:spPr>
          <a:xfrm>
            <a:off x="4917075" y="1360493"/>
            <a:ext cx="3729383" cy="31067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cap="all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DETALLE DE GASTO EN MAQUINARIA</a:t>
            </a:r>
          </a:p>
          <a:p>
            <a:pPr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cap="all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Motoniveladora y Retroexcavadora y Alquiler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4A1598B-1957-47CF-AAF4-F7A36DA0E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"/>
            <a:ext cx="4571771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F0FC5A9-47E4-4363-8176-60790130B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640402"/>
              </p:ext>
            </p:extLst>
          </p:nvPr>
        </p:nvGraphicFramePr>
        <p:xfrm>
          <a:off x="537881" y="493059"/>
          <a:ext cx="4193270" cy="5872872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858987">
                  <a:extLst>
                    <a:ext uri="{9D8B030D-6E8A-4147-A177-3AD203B41FA5}">
                      <a16:colId xmlns:a16="http://schemas.microsoft.com/office/drawing/2014/main" val="2385824557"/>
                    </a:ext>
                  </a:extLst>
                </a:gridCol>
                <a:gridCol w="1334283">
                  <a:extLst>
                    <a:ext uri="{9D8B030D-6E8A-4147-A177-3AD203B41FA5}">
                      <a16:colId xmlns:a16="http://schemas.microsoft.com/office/drawing/2014/main" val="2585914784"/>
                    </a:ext>
                  </a:extLst>
                </a:gridCol>
              </a:tblGrid>
              <a:tr h="34588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100" u="none" strike="noStrike">
                          <a:effectLst/>
                        </a:rPr>
                        <a:t>Descripción </a:t>
                      </a:r>
                      <a:endParaRPr lang="es-EC" sz="1100" b="1" i="0" u="none" strike="noStrike">
                        <a:solidFill>
                          <a:srgbClr val="FFFFFF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100" u="none" strike="noStrike">
                          <a:effectLst/>
                        </a:rPr>
                        <a:t>Valor de Inversión</a:t>
                      </a:r>
                      <a:endParaRPr lang="es-EC" sz="1100" b="1" i="0" u="none" strike="noStrike">
                        <a:solidFill>
                          <a:srgbClr val="FFFFFF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 anchor="ctr"/>
                </a:tc>
                <a:extLst>
                  <a:ext uri="{0D108BD9-81ED-4DB2-BD59-A6C34878D82A}">
                    <a16:rowId xmlns:a16="http://schemas.microsoft.com/office/drawing/2014/main" val="2639288484"/>
                  </a:ext>
                </a:extLst>
              </a:tr>
              <a:tr h="345882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1800" u="none" strike="noStrike">
                          <a:effectLst/>
                        </a:rPr>
                        <a:t>Diesel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1800" u="none" strike="noStrike">
                          <a:effectLst/>
                        </a:rPr>
                        <a:t>               9,961.62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extLst>
                  <a:ext uri="{0D108BD9-81ED-4DB2-BD59-A6C34878D82A}">
                    <a16:rowId xmlns:a16="http://schemas.microsoft.com/office/drawing/2014/main" val="2782358548"/>
                  </a:ext>
                </a:extLst>
              </a:tr>
              <a:tr h="345882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1800" u="none" strike="noStrike">
                          <a:effectLst/>
                        </a:rPr>
                        <a:t>Mantenimiento preventivo y correctivo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1800" u="none" strike="noStrike">
                          <a:effectLst/>
                        </a:rPr>
                        <a:t>               5,917.00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extLst>
                  <a:ext uri="{0D108BD9-81ED-4DB2-BD59-A6C34878D82A}">
                    <a16:rowId xmlns:a16="http://schemas.microsoft.com/office/drawing/2014/main" val="262137053"/>
                  </a:ext>
                </a:extLst>
              </a:tr>
              <a:tr h="345882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1800" u="none" strike="noStrike">
                          <a:effectLst/>
                        </a:rPr>
                        <a:t>Alquiler de Volquetas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1800" u="none" strike="noStrike">
                          <a:effectLst/>
                        </a:rPr>
                        <a:t>               7,200.00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extLst>
                  <a:ext uri="{0D108BD9-81ED-4DB2-BD59-A6C34878D82A}">
                    <a16:rowId xmlns:a16="http://schemas.microsoft.com/office/drawing/2014/main" val="3366919512"/>
                  </a:ext>
                </a:extLst>
              </a:tr>
              <a:tr h="345882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1800" u="none" strike="noStrike">
                          <a:effectLst/>
                        </a:rPr>
                        <a:t>Honorario Técnico de Infraestructura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1800" u="none" strike="noStrike">
                          <a:effectLst/>
                        </a:rPr>
                        <a:t>             10,968.00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extLst>
                  <a:ext uri="{0D108BD9-81ED-4DB2-BD59-A6C34878D82A}">
                    <a16:rowId xmlns:a16="http://schemas.microsoft.com/office/drawing/2014/main" val="3114905567"/>
                  </a:ext>
                </a:extLst>
              </a:tr>
              <a:tr h="345882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1800" u="none" strike="noStrike">
                          <a:effectLst/>
                        </a:rPr>
                        <a:t>Lubricantes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1800" u="none" strike="noStrike">
                          <a:effectLst/>
                        </a:rPr>
                        <a:t>               4,090.93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extLst>
                  <a:ext uri="{0D108BD9-81ED-4DB2-BD59-A6C34878D82A}">
                    <a16:rowId xmlns:a16="http://schemas.microsoft.com/office/drawing/2014/main" val="2681246965"/>
                  </a:ext>
                </a:extLst>
              </a:tr>
              <a:tr h="345882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1800" u="none" strike="noStrike">
                          <a:effectLst/>
                        </a:rPr>
                        <a:t>Materiales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1800" u="none" strike="noStrike">
                          <a:effectLst/>
                        </a:rPr>
                        <a:t>               1,190.00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extLst>
                  <a:ext uri="{0D108BD9-81ED-4DB2-BD59-A6C34878D82A}">
                    <a16:rowId xmlns:a16="http://schemas.microsoft.com/office/drawing/2014/main" val="2113789516"/>
                  </a:ext>
                </a:extLst>
              </a:tr>
              <a:tr h="345882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1800" u="none" strike="noStrike">
                          <a:effectLst/>
                        </a:rPr>
                        <a:t>Repuestos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1800" u="none" strike="noStrike">
                          <a:effectLst/>
                        </a:rPr>
                        <a:t>             18,479.86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extLst>
                  <a:ext uri="{0D108BD9-81ED-4DB2-BD59-A6C34878D82A}">
                    <a16:rowId xmlns:a16="http://schemas.microsoft.com/office/drawing/2014/main" val="2585416685"/>
                  </a:ext>
                </a:extLst>
              </a:tr>
              <a:tr h="345882">
                <a:tc>
                  <a:txBody>
                    <a:bodyPr/>
                    <a:lstStyle/>
                    <a:p>
                      <a:pPr algn="l" rtl="0" fontAlgn="t"/>
                      <a:r>
                        <a:rPr lang="es-EC" sz="1800" u="none" strike="noStrike">
                          <a:effectLst/>
                        </a:rPr>
                        <a:t>Tasas Generales (ARCH)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C" sz="1800" u="none" strike="noStrike">
                          <a:effectLst/>
                        </a:rPr>
                        <a:t>                    40.00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/>
                </a:tc>
                <a:extLst>
                  <a:ext uri="{0D108BD9-81ED-4DB2-BD59-A6C34878D82A}">
                    <a16:rowId xmlns:a16="http://schemas.microsoft.com/office/drawing/2014/main" val="431741555"/>
                  </a:ext>
                </a:extLst>
              </a:tr>
              <a:tr h="34588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u="none" strike="noStrike">
                          <a:effectLst/>
                        </a:rPr>
                        <a:t>Seguros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u="none" strike="noStrike">
                          <a:effectLst/>
                        </a:rPr>
                        <a:t>              2,785.26 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8707" marT="4059" marB="0" anchor="ctr"/>
                </a:tc>
                <a:extLst>
                  <a:ext uri="{0D108BD9-81ED-4DB2-BD59-A6C34878D82A}">
                    <a16:rowId xmlns:a16="http://schemas.microsoft.com/office/drawing/2014/main" val="3819236966"/>
                  </a:ext>
                </a:extLst>
              </a:tr>
              <a:tr h="34588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1800" b="1" u="none" strike="noStrike">
                          <a:effectLst/>
                        </a:rPr>
                        <a:t>TOTAL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059" marT="4059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1800" b="1" u="none" strike="noStrike">
                          <a:effectLst/>
                        </a:rPr>
                        <a:t>            60,632.67 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4059" marR="48707" marT="4059" marB="0" anchor="ctr"/>
                </a:tc>
                <a:extLst>
                  <a:ext uri="{0D108BD9-81ED-4DB2-BD59-A6C34878D82A}">
                    <a16:rowId xmlns:a16="http://schemas.microsoft.com/office/drawing/2014/main" val="481659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8334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No hay ninguna descripción de la foto disponible.">
            <a:extLst>
              <a:ext uri="{FF2B5EF4-FFF2-40B4-BE49-F238E27FC236}">
                <a16:creationId xmlns:a16="http://schemas.microsoft.com/office/drawing/2014/main" id="{C66081E0-9E90-DC42-5B99-B5C6195B436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  <a:alphaModFix amt="80000"/>
          </a:blip>
          <a:srcRect l="5314" r="20354" b="-1"/>
          <a:stretch>
            <a:fillRect/>
          </a:stretch>
        </p:blipFill>
        <p:spPr>
          <a:xfrm>
            <a:off x="2283178" y="1021"/>
            <a:ext cx="6794879" cy="6855958"/>
          </a:xfrm>
          <a:prstGeom prst="rect">
            <a:avLst/>
          </a:prstGeom>
        </p:spPr>
      </p:pic>
      <p:pic>
        <p:nvPicPr>
          <p:cNvPr id="41" name="Imagen 40" descr="No hay ninguna descripción de la foto disponible.">
            <a:extLst>
              <a:ext uri="{FF2B5EF4-FFF2-40B4-BE49-F238E27FC236}">
                <a16:creationId xmlns:a16="http://schemas.microsoft.com/office/drawing/2014/main" id="{EE2BBAD5-5086-5956-8CF6-3026D7767D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139" r="977"/>
          <a:stretch>
            <a:fillRect/>
          </a:stretch>
        </p:blipFill>
        <p:spPr>
          <a:xfrm>
            <a:off x="20" y="2"/>
            <a:ext cx="4571752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38060F68-8D9C-C293-E351-ECC6A5126F50}"/>
              </a:ext>
            </a:extLst>
          </p:cNvPr>
          <p:cNvSpPr txBox="1"/>
          <p:nvPr/>
        </p:nvSpPr>
        <p:spPr>
          <a:xfrm>
            <a:off x="4964697" y="4244782"/>
            <a:ext cx="3646053" cy="13214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>
                <a:solidFill>
                  <a:srgbClr val="FFFFFF"/>
                </a:solidFill>
              </a:rPr>
              <a:t>Entrega y </a:t>
            </a:r>
            <a:r>
              <a:rPr lang="en-US" err="1">
                <a:solidFill>
                  <a:srgbClr val="FFFFFF"/>
                </a:solidFill>
              </a:rPr>
              <a:t>colocado</a:t>
            </a:r>
            <a:r>
              <a:rPr lang="en-US">
                <a:solidFill>
                  <a:srgbClr val="FFFFFF"/>
                </a:solidFill>
              </a:rPr>
              <a:t> del paso de </a:t>
            </a:r>
            <a:r>
              <a:rPr lang="en-US" err="1">
                <a:solidFill>
                  <a:srgbClr val="FFFFFF"/>
                </a:solidFill>
              </a:rPr>
              <a:t>agua</a:t>
            </a:r>
            <a:r>
              <a:rPr lang="en-US">
                <a:solidFill>
                  <a:srgbClr val="FFFFFF"/>
                </a:solidFill>
              </a:rPr>
              <a:t> a la comunidad de Granda(</a:t>
            </a:r>
            <a:r>
              <a:rPr lang="en-US" err="1">
                <a:solidFill>
                  <a:srgbClr val="FFFFFF"/>
                </a:solidFill>
              </a:rPr>
              <a:t>entra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en-US" err="1">
                <a:solidFill>
                  <a:srgbClr val="FFFFFF"/>
                </a:solidFill>
              </a:rPr>
              <a:t>yamadeleg</a:t>
            </a:r>
            <a:r>
              <a:rPr lang="en-US">
                <a:solidFill>
                  <a:srgbClr val="FFFFFF"/>
                </a:solidFill>
              </a:rPr>
              <a:t>), </a:t>
            </a:r>
            <a:r>
              <a:rPr lang="en-US" err="1">
                <a:solidFill>
                  <a:srgbClr val="FFFFFF"/>
                </a:solidFill>
              </a:rPr>
              <a:t>Uzhoc</a:t>
            </a:r>
            <a:r>
              <a:rPr lang="en-US">
                <a:solidFill>
                  <a:srgbClr val="FFFFFF"/>
                </a:solidFill>
              </a:rPr>
              <a:t>-Granda, </a:t>
            </a:r>
            <a:r>
              <a:rPr lang="en-US" err="1">
                <a:solidFill>
                  <a:srgbClr val="FFFFFF"/>
                </a:solidFill>
              </a:rPr>
              <a:t>Ayaloma</a:t>
            </a:r>
            <a:r>
              <a:rPr lang="en-US">
                <a:solidFill>
                  <a:srgbClr val="FFFFFF"/>
                </a:solidFill>
              </a:rPr>
              <a:t>, </a:t>
            </a:r>
            <a:r>
              <a:rPr lang="en-US" err="1">
                <a:solidFill>
                  <a:srgbClr val="FFFFFF"/>
                </a:solidFill>
              </a:rPr>
              <a:t>Zoyala</a:t>
            </a:r>
            <a:r>
              <a:rPr lang="en-US">
                <a:solidFill>
                  <a:srgbClr val="FFFFFF"/>
                </a:solidFill>
              </a:rPr>
              <a:t>,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3503FD3-A019-7818-19BC-0CCC4C6948BD}"/>
              </a:ext>
            </a:extLst>
          </p:cNvPr>
          <p:cNvSpPr txBox="1"/>
          <p:nvPr/>
        </p:nvSpPr>
        <p:spPr>
          <a:xfrm>
            <a:off x="797281" y="3340335"/>
            <a:ext cx="1773264" cy="728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pic>
        <p:nvPicPr>
          <p:cNvPr id="42" name="Imagen 41" descr="✅">
            <a:extLst>
              <a:ext uri="{FF2B5EF4-FFF2-40B4-BE49-F238E27FC236}">
                <a16:creationId xmlns:a16="http://schemas.microsoft.com/office/drawing/2014/main" id="{8705D4A6-8F64-A1BE-92B2-2E240405E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8248" y="4502177"/>
            <a:ext cx="283638" cy="40410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19D9F37-71DC-F9B5-635E-AF8EF48C9731}"/>
              </a:ext>
            </a:extLst>
          </p:cNvPr>
          <p:cNvSpPr txBox="1"/>
          <p:nvPr/>
        </p:nvSpPr>
        <p:spPr>
          <a:xfrm>
            <a:off x="6167687" y="2318484"/>
            <a:ext cx="2556799" cy="5232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ü"/>
            </a:pPr>
            <a:r>
              <a:rPr lang="es-ES" sz="1400" b="1" cap="all">
                <a:solidFill>
                  <a:schemeClr val="bg1"/>
                </a:solidFill>
                <a:latin typeface="Arial"/>
                <a:cs typeface="Arial"/>
              </a:rPr>
              <a:t>colocación de </a:t>
            </a:r>
            <a:r>
              <a:rPr lang="es-ES" sz="1400" b="1" cap="all" err="1">
                <a:solidFill>
                  <a:schemeClr val="bg1"/>
                </a:solidFill>
                <a:latin typeface="Arial"/>
                <a:cs typeface="Arial"/>
              </a:rPr>
              <a:t>armico</a:t>
            </a:r>
            <a:r>
              <a:rPr lang="es-ES" sz="1400" b="1" cap="all">
                <a:solidFill>
                  <a:schemeClr val="bg1"/>
                </a:solidFill>
                <a:latin typeface="Arial"/>
                <a:cs typeface="Arial"/>
              </a:rPr>
              <a:t> en </a:t>
            </a:r>
            <a:r>
              <a:rPr lang="es-ES" sz="1400" b="1" cap="all" err="1">
                <a:solidFill>
                  <a:schemeClr val="bg1"/>
                </a:solidFill>
                <a:latin typeface="Arial"/>
                <a:cs typeface="Arial"/>
              </a:rPr>
              <a:t>putcay</a:t>
            </a:r>
            <a:endParaRPr lang="es-ES" b="1" err="1">
              <a:solidFill>
                <a:schemeClr val="bg1"/>
              </a:solidFill>
            </a:endParaRPr>
          </a:p>
        </p:txBody>
      </p:sp>
      <p:pic>
        <p:nvPicPr>
          <p:cNvPr id="4" name="Imagen 3" descr="No hay ninguna descripción de la foto disponible.">
            <a:extLst>
              <a:ext uri="{FF2B5EF4-FFF2-40B4-BE49-F238E27FC236}">
                <a16:creationId xmlns:a16="http://schemas.microsoft.com/office/drawing/2014/main" id="{7D7C0D59-FAC3-02FB-0D01-F5D2321B205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649"/>
          <a:stretch>
            <a:fillRect/>
          </a:stretch>
        </p:blipFill>
        <p:spPr>
          <a:xfrm>
            <a:off x="207029" y="152960"/>
            <a:ext cx="2589117" cy="257394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74271EC-081F-0031-0608-E43A209E0FFE}"/>
              </a:ext>
            </a:extLst>
          </p:cNvPr>
          <p:cNvSpPr txBox="1"/>
          <p:nvPr/>
        </p:nvSpPr>
        <p:spPr>
          <a:xfrm>
            <a:off x="5109732" y="630237"/>
            <a:ext cx="3735647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cap="all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APOYO con </a:t>
            </a:r>
            <a:r>
              <a:rPr lang="en-US" sz="1400" b="1" cap="all" err="1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lastrE</a:t>
            </a:r>
            <a:r>
              <a:rPr lang="en-US" sz="1400" b="1" cap="all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 - </a:t>
            </a:r>
            <a:r>
              <a:rPr lang="en-US" sz="1400" b="1" cap="all" err="1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adecuación</a:t>
            </a:r>
            <a:r>
              <a:rPr lang="en-US" sz="1400" b="1" cap="all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 del </a:t>
            </a:r>
            <a:r>
              <a:rPr lang="en-US" sz="1400" b="1" cap="all" err="1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espacio</a:t>
            </a:r>
            <a:r>
              <a:rPr lang="en-US" sz="1400" b="1" cap="all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 para </a:t>
            </a:r>
            <a:r>
              <a:rPr lang="en-US" sz="1400" b="1" cap="all" err="1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el</a:t>
            </a:r>
            <a:r>
              <a:rPr lang="en-US" sz="1400" b="1" cap="all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400" b="1" cap="all" err="1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parqueadero</a:t>
            </a:r>
            <a:r>
              <a:rPr lang="en-US" sz="1400" b="1" cap="all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400" b="1" cap="all" err="1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en</a:t>
            </a:r>
            <a:r>
              <a:rPr lang="en-US" sz="1400" b="1" cap="all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400" b="1" cap="all" err="1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el</a:t>
            </a:r>
            <a:r>
              <a:rPr lang="en-US" sz="1400" b="1" cap="all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400" b="1" cap="all" err="1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establecimiento</a:t>
            </a:r>
            <a:r>
              <a:rPr lang="en-US" sz="1400" b="1" cap="all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 de la UE </a:t>
            </a:r>
            <a:r>
              <a:rPr lang="en-US" sz="1400" b="1" cap="all" err="1">
                <a:solidFill>
                  <a:schemeClr val="bg1"/>
                </a:solidFill>
                <a:highlight>
                  <a:srgbClr val="FFFFFF"/>
                </a:highlight>
                <a:ea typeface="+mn-lt"/>
                <a:cs typeface="+mn-lt"/>
              </a:rPr>
              <a:t>Jadán</a:t>
            </a:r>
            <a:r>
              <a:rPr lang="es-ES">
                <a:solidFill>
                  <a:schemeClr val="bg1"/>
                </a:solidFill>
                <a:ea typeface="+mn-lt"/>
                <a:cs typeface="+mn-lt"/>
              </a:rPr>
              <a:t>E</a:t>
            </a:r>
            <a:endParaRPr lang="es-ES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4957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12">
            <a:extLst>
              <a:ext uri="{FF2B5EF4-FFF2-40B4-BE49-F238E27FC236}">
                <a16:creationId xmlns:a16="http://schemas.microsoft.com/office/drawing/2014/main" id="{01C40124-1649-4FF2-8F64-C8284EB9F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6727CD-9977-4B25-9516-2B6E06AAA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19F4D31-E06B-4B98-A1F1-A29AFCBDD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8A6D9D0-66A4-7AA1-A6D9-34B533DAD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04" y="316541"/>
            <a:ext cx="2382427" cy="11446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800" err="1"/>
              <a:t>actividades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021E0F7-B0BA-481A-B189-04279CEA7027}"/>
              </a:ext>
            </a:extLst>
          </p:cNvPr>
          <p:cNvSpPr txBox="1"/>
          <p:nvPr/>
        </p:nvSpPr>
        <p:spPr>
          <a:xfrm>
            <a:off x="645503" y="1469225"/>
            <a:ext cx="3021163" cy="455729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dirty="0" err="1"/>
              <a:t>Mantenimiento</a:t>
            </a:r>
            <a:r>
              <a:rPr lang="en-US" sz="1600" dirty="0"/>
              <a:t> Vial. Jadán</a:t>
            </a:r>
            <a:r>
              <a:rPr lang="en-US" sz="1600" b="0" i="0" dirty="0"/>
              <a:t> Centro- </a:t>
            </a:r>
            <a:r>
              <a:rPr lang="en-US" sz="1600" b="0" i="0" dirty="0" err="1"/>
              <a:t>puente</a:t>
            </a:r>
            <a:r>
              <a:rPr lang="en-US" sz="1600" b="0" i="0" dirty="0"/>
              <a:t> de </a:t>
            </a:r>
            <a:r>
              <a:rPr lang="en-US" sz="1600" b="0" i="0" dirty="0" err="1"/>
              <a:t>Guayan</a:t>
            </a:r>
            <a:r>
              <a:rPr lang="en-US" sz="1600" b="0" i="0" dirty="0"/>
              <a:t> </a:t>
            </a:r>
            <a:r>
              <a:rPr lang="en-US" sz="1600" dirty="0"/>
              <a:t> (</a:t>
            </a:r>
            <a:r>
              <a:rPr lang="en-US" sz="1600" dirty="0" err="1"/>
              <a:t>Aporte</a:t>
            </a:r>
            <a:r>
              <a:rPr lang="en-US" sz="1600" dirty="0"/>
              <a:t> gad Municipal)</a:t>
            </a:r>
          </a:p>
          <a:p>
            <a:pPr indent="-182880" defTabSz="914400">
              <a:lnSpc>
                <a:spcPct val="90000"/>
              </a:lnSpc>
              <a:buClr>
                <a:srgbClr val="9E3611"/>
              </a:buClr>
              <a:buSzPct val="85000"/>
              <a:buFont typeface="Wingdings" pitchFamily="2" charset="2"/>
              <a:buChar char="§"/>
            </a:pPr>
            <a:r>
              <a:rPr lang="en-US" sz="1600" dirty="0"/>
              <a:t>El GAD </a:t>
            </a:r>
            <a:r>
              <a:rPr lang="en-US" sz="1600" dirty="0" err="1"/>
              <a:t>Parroquial</a:t>
            </a:r>
            <a:r>
              <a:rPr lang="en-US" sz="1600" dirty="0"/>
              <a:t> Rural JADÁN </a:t>
            </a:r>
            <a:r>
              <a:rPr lang="en-US" sz="1600" dirty="0" err="1"/>
              <a:t>aporta</a:t>
            </a:r>
            <a:r>
              <a:rPr lang="en-US" sz="1600" dirty="0"/>
              <a:t> con  la </a:t>
            </a:r>
            <a:r>
              <a:rPr lang="en-US" sz="1600" dirty="0" err="1"/>
              <a:t>maquinaria</a:t>
            </a:r>
            <a:r>
              <a:rPr lang="en-US" sz="1600" dirty="0"/>
              <a:t> y </a:t>
            </a:r>
            <a:r>
              <a:rPr lang="en-US" sz="1600" dirty="0" err="1"/>
              <a:t>el</a:t>
            </a:r>
            <a:r>
              <a:rPr lang="en-US" sz="1600" dirty="0"/>
              <a:t> </a:t>
            </a:r>
            <a:r>
              <a:rPr lang="en-US" sz="1600" dirty="0" err="1"/>
              <a:t>lastre</a:t>
            </a:r>
            <a:r>
              <a:rPr lang="en-US" sz="1600" dirty="0"/>
              <a:t>….</a:t>
            </a:r>
            <a:endParaRPr lang="en-US" dirty="0"/>
          </a:p>
          <a:p>
            <a:pPr indent="-182880" defTabSz="914400">
              <a:lnSpc>
                <a:spcPct val="90000"/>
              </a:lnSpc>
              <a:buClr>
                <a:srgbClr val="9E3611"/>
              </a:buClr>
              <a:buSzPct val="85000"/>
              <a:buFont typeface="Wingdings" pitchFamily="2" charset="2"/>
              <a:buChar char="§"/>
            </a:pPr>
            <a:endParaRPr lang="en-US" sz="1600"/>
          </a:p>
          <a:p>
            <a:pPr indent="-182880" defTabSz="914400">
              <a:lnSpc>
                <a:spcPct val="90000"/>
              </a:lnSpc>
              <a:buClr>
                <a:srgbClr val="9E3611"/>
              </a:buClr>
              <a:buSzPct val="85000"/>
              <a:buFont typeface="Wingdings" pitchFamily="2" charset="2"/>
              <a:buChar char="§"/>
            </a:pPr>
            <a:r>
              <a:rPr lang="en-US" sz="1600" dirty="0"/>
              <a:t>La comunidad y </a:t>
            </a:r>
            <a:r>
              <a:rPr lang="en-US" sz="1600" dirty="0" err="1"/>
              <a:t>su</a:t>
            </a:r>
            <a:r>
              <a:rPr lang="en-US" sz="1600" dirty="0"/>
              <a:t> </a:t>
            </a:r>
            <a:r>
              <a:rPr lang="en-US" sz="1600" dirty="0" err="1"/>
              <a:t>gente</a:t>
            </a:r>
            <a:r>
              <a:rPr lang="en-US" sz="1600" dirty="0"/>
              <a:t> con </a:t>
            </a:r>
            <a:r>
              <a:rPr lang="en-US" sz="1600" dirty="0" err="1"/>
              <a:t>el</a:t>
            </a:r>
            <a:r>
              <a:rPr lang="en-US" sz="1600" dirty="0"/>
              <a:t> </a:t>
            </a:r>
            <a:r>
              <a:rPr lang="en-US" sz="1600" dirty="0" err="1"/>
              <a:t>cargado</a:t>
            </a:r>
            <a:r>
              <a:rPr lang="en-US" sz="1600" dirty="0"/>
              <a:t> y </a:t>
            </a:r>
            <a:r>
              <a:rPr lang="en-US" sz="1600" dirty="0" err="1"/>
              <a:t>el</a:t>
            </a:r>
            <a:r>
              <a:rPr lang="en-US" sz="1600" dirty="0"/>
              <a:t> </a:t>
            </a:r>
            <a:r>
              <a:rPr lang="en-US" sz="1600" dirty="0" err="1"/>
              <a:t>transporte</a:t>
            </a:r>
            <a:r>
              <a:rPr lang="en-US" sz="1600" dirty="0"/>
              <a:t> del </a:t>
            </a:r>
            <a:r>
              <a:rPr lang="en-US" sz="1600" dirty="0" err="1"/>
              <a:t>lastre</a:t>
            </a:r>
            <a:r>
              <a:rPr lang="en-US" sz="1600" dirty="0"/>
              <a:t>…. </a:t>
            </a:r>
            <a:endParaRPr lang="en-US" dirty="0"/>
          </a:p>
          <a:p>
            <a:pPr indent="-182880" defTabSz="914400">
              <a:lnSpc>
                <a:spcPct val="90000"/>
              </a:lnSpc>
              <a:buClr>
                <a:srgbClr val="9E3611"/>
              </a:buClr>
              <a:buSzPct val="85000"/>
              <a:buFont typeface="Wingdings" pitchFamily="2" charset="2"/>
              <a:buChar char="§"/>
            </a:pPr>
            <a:endParaRPr lang="en-US" sz="160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</a:pPr>
            <a:r>
              <a:rPr lang="en-US" sz="1600" dirty="0" err="1"/>
              <a:t>Mantenimiento</a:t>
            </a:r>
            <a:r>
              <a:rPr lang="en-US" sz="1600" dirty="0"/>
              <a:t> vial </a:t>
            </a:r>
            <a:r>
              <a:rPr lang="en-US" sz="1600" dirty="0" err="1"/>
              <a:t>Chichin-Quinaloma</a:t>
            </a:r>
            <a:r>
              <a:rPr lang="en-US" sz="1600" dirty="0"/>
              <a:t>  </a:t>
            </a:r>
            <a:r>
              <a:rPr lang="en-US" sz="1600" dirty="0" err="1"/>
              <a:t>aporta</a:t>
            </a:r>
            <a:r>
              <a:rPr lang="en-US" sz="1600" dirty="0"/>
              <a:t>.- El GAD </a:t>
            </a:r>
            <a:r>
              <a:rPr lang="en-US" sz="1600" dirty="0" err="1"/>
              <a:t>Parroquial</a:t>
            </a:r>
            <a:r>
              <a:rPr lang="en-US" sz="1600" dirty="0"/>
              <a:t> Rural JADÁN </a:t>
            </a:r>
            <a:r>
              <a:rPr lang="en-US" sz="1600" dirty="0" err="1"/>
              <a:t>maquinaria</a:t>
            </a:r>
            <a:r>
              <a:rPr lang="en-US" sz="1600" dirty="0"/>
              <a:t> y </a:t>
            </a:r>
            <a:r>
              <a:rPr lang="en-US" sz="1600" dirty="0" err="1"/>
              <a:t>el</a:t>
            </a:r>
            <a:r>
              <a:rPr lang="en-US" sz="1600" dirty="0"/>
              <a:t> </a:t>
            </a:r>
            <a:r>
              <a:rPr lang="en-US" sz="1600" dirty="0" err="1"/>
              <a:t>lastre</a:t>
            </a:r>
            <a:endParaRPr lang="en-US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</a:pPr>
            <a:endParaRPr lang="en-US" sz="160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/>
          </a:p>
        </p:txBody>
      </p:sp>
      <p:sp>
        <p:nvSpPr>
          <p:cNvPr id="27" name="Freeform: Shape 16">
            <a:extLst>
              <a:ext uri="{FF2B5EF4-FFF2-40B4-BE49-F238E27FC236}">
                <a16:creationId xmlns:a16="http://schemas.microsoft.com/office/drawing/2014/main" id="{B16070FD-9EB8-4AC8-A8E2-267228385B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3" y="0"/>
            <a:ext cx="4709157" cy="685800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7" name="Imagen 6" descr="Un hombre parado en un bosque&#10;&#10;El contenido generado por IA puede ser incorrecto.">
            <a:extLst>
              <a:ext uri="{FF2B5EF4-FFF2-40B4-BE49-F238E27FC236}">
                <a16:creationId xmlns:a16="http://schemas.microsoft.com/office/drawing/2014/main" id="{9E0827FD-6D35-1FC8-8143-1B4CFB3EC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896" y="327561"/>
            <a:ext cx="3023183" cy="226738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FF49602-96A8-B707-1A68-186804A0EF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377" b="10240"/>
          <a:stretch>
            <a:fillRect/>
          </a:stretch>
        </p:blipFill>
        <p:spPr>
          <a:xfrm>
            <a:off x="6787884" y="3013138"/>
            <a:ext cx="2042659" cy="3203616"/>
          </a:xfrm>
          <a:prstGeom prst="rect">
            <a:avLst/>
          </a:prstGeom>
        </p:spPr>
      </p:pic>
      <p:pic>
        <p:nvPicPr>
          <p:cNvPr id="10" name="Imagen 9" descr="Grupo de personas en medio de campo&#10;&#10;El contenido generado por IA puede ser incorrecto.">
            <a:extLst>
              <a:ext uri="{FF2B5EF4-FFF2-40B4-BE49-F238E27FC236}">
                <a16:creationId xmlns:a16="http://schemas.microsoft.com/office/drawing/2014/main" id="{148CFF98-3F41-A97B-D1A7-99267B676F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4322" y="3305734"/>
            <a:ext cx="3384176" cy="261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701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D9C3C275-9AA7-4F76-9CB6-FD4318FC3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4DB3490-2583-4848-B32F-8C88F599D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96261D1-BE46-46A9-BC92-F949A96EC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1" name="Imagen 10" descr="Imagen que contiene exterior, camioneta, camino, pasto&#10;&#10;El contenido generado por IA puede ser incorrecto.">
            <a:extLst>
              <a:ext uri="{FF2B5EF4-FFF2-40B4-BE49-F238E27FC236}">
                <a16:creationId xmlns:a16="http://schemas.microsoft.com/office/drawing/2014/main" id="{38F8A184-6E84-B5B7-9C6E-2DD6CA97F6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519" r="1858" b="-1"/>
          <a:stretch>
            <a:fillRect/>
          </a:stretch>
        </p:blipFill>
        <p:spPr>
          <a:xfrm>
            <a:off x="20" y="10"/>
            <a:ext cx="2228512" cy="3352846"/>
          </a:xfrm>
          <a:prstGeom prst="rect">
            <a:avLst/>
          </a:prstGeom>
        </p:spPr>
      </p:pic>
      <p:pic>
        <p:nvPicPr>
          <p:cNvPr id="5" name="Imagen 4" descr="No hay ninguna descripción de la foto disponible.">
            <a:extLst>
              <a:ext uri="{FF2B5EF4-FFF2-40B4-BE49-F238E27FC236}">
                <a16:creationId xmlns:a16="http://schemas.microsoft.com/office/drawing/2014/main" id="{827CBB21-4460-84AD-A19E-2034FBB537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41" r="20794" b="2"/>
          <a:stretch>
            <a:fillRect/>
          </a:stretch>
        </p:blipFill>
        <p:spPr>
          <a:xfrm>
            <a:off x="2345754" y="-1"/>
            <a:ext cx="2228532" cy="5049079"/>
          </a:xfrm>
          <a:custGeom>
            <a:avLst/>
            <a:gdLst/>
            <a:ahLst/>
            <a:cxnLst/>
            <a:rect l="l" t="t" r="r" b="b"/>
            <a:pathLst>
              <a:path w="2971377" h="5049079">
                <a:moveTo>
                  <a:pt x="0" y="0"/>
                </a:moveTo>
                <a:lnTo>
                  <a:pt x="2971377" y="0"/>
                </a:lnTo>
                <a:lnTo>
                  <a:pt x="2971377" y="5049079"/>
                </a:lnTo>
                <a:lnTo>
                  <a:pt x="949962" y="5049079"/>
                </a:lnTo>
                <a:lnTo>
                  <a:pt x="949962" y="3352857"/>
                </a:lnTo>
                <a:lnTo>
                  <a:pt x="0" y="3352857"/>
                </a:lnTo>
                <a:close/>
              </a:path>
            </a:pathLst>
          </a:custGeom>
        </p:spPr>
      </p:pic>
      <p:pic>
        <p:nvPicPr>
          <p:cNvPr id="10" name="Imagen 9" descr="Imagen que contiene exterior, persona, pasto, hombre&#10;&#10;El contenido generado por IA puede ser incorrecto.">
            <a:extLst>
              <a:ext uri="{FF2B5EF4-FFF2-40B4-BE49-F238E27FC236}">
                <a16:creationId xmlns:a16="http://schemas.microsoft.com/office/drawing/2014/main" id="{9CA1B6AE-A3F6-8498-F7B6-EF79F6E39A6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329" r="3" b="11904"/>
          <a:stretch>
            <a:fillRect/>
          </a:stretch>
        </p:blipFill>
        <p:spPr>
          <a:xfrm>
            <a:off x="20" y="3495598"/>
            <a:ext cx="2940223" cy="3362402"/>
          </a:xfrm>
          <a:prstGeom prst="rect">
            <a:avLst/>
          </a:prstGeom>
        </p:spPr>
      </p:pic>
      <p:pic>
        <p:nvPicPr>
          <p:cNvPr id="2" name="Imagen 1" descr="No hay ninguna descripción de la foto disponible.">
            <a:extLst>
              <a:ext uri="{FF2B5EF4-FFF2-40B4-BE49-F238E27FC236}">
                <a16:creationId xmlns:a16="http://schemas.microsoft.com/office/drawing/2014/main" id="{671D2458-A297-D823-DCEE-11AF0977CF3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3417" r="10" b="4700"/>
          <a:stretch>
            <a:fillRect/>
          </a:stretch>
        </p:blipFill>
        <p:spPr>
          <a:xfrm>
            <a:off x="3057464" y="5200650"/>
            <a:ext cx="1520251" cy="1659926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630CF515-E0ED-4921-99B2-EF60F39D9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91507" y="0"/>
            <a:ext cx="4452492" cy="6857999"/>
          </a:xfrm>
          <a:prstGeom prst="rect">
            <a:avLst/>
          </a:prstGeom>
          <a:blipFill dpi="0" rotWithShape="1">
            <a:blip r:embed="rId8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4CE8F54-7A66-F575-ACE9-43262556469D}"/>
              </a:ext>
            </a:extLst>
          </p:cNvPr>
          <p:cNvSpPr txBox="1"/>
          <p:nvPr/>
        </p:nvSpPr>
        <p:spPr>
          <a:xfrm>
            <a:off x="4876651" y="253834"/>
            <a:ext cx="3854675" cy="1609344"/>
          </a:xfrm>
          <a:prstGeom prst="rect">
            <a:avLst/>
          </a:prstGeom>
          <a:ln>
            <a:noFill/>
          </a:ln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cap="all">
                <a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"Minga"</a:t>
            </a:r>
            <a:endParaRPr lang="es-ES">
              <a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cap="all">
                <a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-</a:t>
            </a:r>
            <a:r>
              <a:rPr lang="en-US" sz="3500" cap="all" err="1">
                <a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aporte</a:t>
            </a:r>
            <a:r>
              <a:rPr lang="en-US" sz="3500" cap="all">
                <a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 </a:t>
            </a:r>
            <a:r>
              <a:rPr lang="en-US" sz="3500" cap="all" err="1">
                <a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Institucional</a:t>
            </a:r>
            <a:r>
              <a:rPr lang="en-US" sz="3500" cap="all">
                <a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 y </a:t>
            </a:r>
            <a:r>
              <a:rPr lang="en-US" sz="3500" cap="all" err="1">
                <a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aporte</a:t>
            </a:r>
            <a:r>
              <a:rPr lang="en-US" sz="3500" cap="all">
                <a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 </a:t>
            </a:r>
            <a:r>
              <a:rPr lang="en-US" sz="3500" cap="all" err="1">
                <a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comunitario</a:t>
            </a:r>
            <a:endParaRPr lang="en-US" sz="3500" cap="all" err="1">
              <a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Rockwell Condensed"/>
              <a:ea typeface="+mj-ea"/>
              <a:cs typeface="+mj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9D2086B-801D-8115-4382-933D65FC7041}"/>
              </a:ext>
            </a:extLst>
          </p:cNvPr>
          <p:cNvSpPr txBox="1"/>
          <p:nvPr/>
        </p:nvSpPr>
        <p:spPr>
          <a:xfrm>
            <a:off x="4920614" y="2121408"/>
            <a:ext cx="3854674" cy="405079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b="1" dirty="0" err="1"/>
              <a:t>Cebadaloma</a:t>
            </a:r>
            <a:r>
              <a:rPr lang="en-US" sz="1600" b="1" dirty="0"/>
              <a:t>. Minga de </a:t>
            </a:r>
            <a:r>
              <a:rPr lang="en-US" sz="1600" b="1" dirty="0" err="1"/>
              <a:t>limpieza</a:t>
            </a:r>
            <a:r>
              <a:rPr lang="en-US" sz="1600" b="1" dirty="0"/>
              <a:t> de </a:t>
            </a:r>
            <a:r>
              <a:rPr lang="en-US" sz="1600" b="1" dirty="0" err="1"/>
              <a:t>cunetas</a:t>
            </a:r>
            <a:r>
              <a:rPr lang="en-US" sz="1600" b="1" dirty="0"/>
              <a:t> (Gad y Comunidad)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 b="1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b="1" dirty="0"/>
              <a:t>Vía San Vicente-El </a:t>
            </a:r>
            <a:r>
              <a:rPr lang="en-US" sz="1600" b="1" dirty="0" err="1"/>
              <a:t>progreso</a:t>
            </a:r>
            <a:r>
              <a:rPr lang="en-US" sz="1600" b="1" dirty="0"/>
              <a:t> </a:t>
            </a:r>
            <a:r>
              <a:rPr lang="en-US" sz="1600" b="1" dirty="0" err="1"/>
              <a:t>limpieza</a:t>
            </a:r>
            <a:r>
              <a:rPr lang="en-US" sz="1600" b="1" dirty="0"/>
              <a:t> de </a:t>
            </a:r>
            <a:r>
              <a:rPr lang="en-US" sz="1600" b="1" dirty="0" err="1"/>
              <a:t>cunetas</a:t>
            </a:r>
            <a:r>
              <a:rPr lang="en-US" sz="1600" b="1" dirty="0"/>
              <a:t> y </a:t>
            </a:r>
            <a:r>
              <a:rPr lang="en-US" sz="1600" b="1" dirty="0" err="1"/>
              <a:t>tendido</a:t>
            </a:r>
            <a:r>
              <a:rPr lang="en-US" sz="1600" b="1" dirty="0"/>
              <a:t> de </a:t>
            </a:r>
            <a:r>
              <a:rPr lang="en-US" sz="1600" b="1" dirty="0" err="1"/>
              <a:t>lastre</a:t>
            </a:r>
            <a:r>
              <a:rPr lang="en-US" sz="1600" b="1" dirty="0"/>
              <a:t>. (Gad </a:t>
            </a:r>
            <a:r>
              <a:rPr lang="en-US" sz="1600" b="1" dirty="0" err="1"/>
              <a:t>Parroquial</a:t>
            </a:r>
            <a:r>
              <a:rPr lang="en-US" sz="1600" b="1" dirty="0"/>
              <a:t>- Provincial y Comunidad)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b="1" dirty="0" err="1"/>
              <a:t>Colocacion</a:t>
            </a:r>
            <a:r>
              <a:rPr lang="en-US" sz="1600" b="1" dirty="0"/>
              <a:t> un paso de </a:t>
            </a:r>
            <a:r>
              <a:rPr lang="en-US" sz="1600" b="1" dirty="0" err="1"/>
              <a:t>agua</a:t>
            </a:r>
            <a:r>
              <a:rPr lang="en-US" sz="1600" b="1" dirty="0"/>
              <a:t>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Ayaloma</a:t>
            </a:r>
            <a:r>
              <a:rPr lang="en-US" sz="1600" b="1" dirty="0"/>
              <a:t>.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b="1" dirty="0" err="1"/>
              <a:t>Limpieza</a:t>
            </a:r>
            <a:r>
              <a:rPr lang="en-US" sz="1600" b="1" dirty="0"/>
              <a:t> de </a:t>
            </a:r>
            <a:r>
              <a:rPr lang="en-US" sz="1600" b="1" dirty="0" err="1"/>
              <a:t>Derrumbes</a:t>
            </a:r>
            <a:r>
              <a:rPr lang="en-US" sz="1600" b="1" dirty="0"/>
              <a:t> 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</a:pPr>
            <a:r>
              <a:rPr lang="en-US" sz="1600" b="1" dirty="0" err="1"/>
              <a:t>Colocacion</a:t>
            </a:r>
            <a:r>
              <a:rPr lang="en-US" sz="1600" b="1" dirty="0"/>
              <a:t> de pasos de </a:t>
            </a:r>
            <a:r>
              <a:rPr lang="en-US" sz="1600" b="1" dirty="0" err="1"/>
              <a:t>agua</a:t>
            </a:r>
            <a:r>
              <a:rPr lang="en-US" sz="1600" b="1" dirty="0"/>
              <a:t> </a:t>
            </a:r>
            <a:r>
              <a:rPr lang="en-US" sz="1600" b="1" dirty="0" err="1"/>
              <a:t>en</a:t>
            </a:r>
            <a:r>
              <a:rPr lang="en-US" sz="1600" b="1" dirty="0"/>
              <a:t> 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</a:pPr>
            <a:r>
              <a:rPr lang="en-US" sz="1600" b="1" dirty="0" err="1"/>
              <a:t>Mantenimiento</a:t>
            </a:r>
            <a:r>
              <a:rPr lang="en-US" sz="1600" b="1" dirty="0"/>
              <a:t> vial la via </a:t>
            </a:r>
            <a:r>
              <a:rPr lang="en-US" sz="1600" b="1" dirty="0" err="1"/>
              <a:t>Vegaspamba</a:t>
            </a:r>
            <a:r>
              <a:rPr lang="en-US" sz="1600" b="1" dirty="0"/>
              <a:t> hasta </a:t>
            </a:r>
            <a:r>
              <a:rPr lang="en-US" sz="1600" b="1" dirty="0" err="1"/>
              <a:t>llayzhatan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 b="1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 b="1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 b="1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 b="1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 b="1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 b="1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 b="1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 b="1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3048939-26DF-4DAF-87A6-7662CF40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D527858-3E63-40D6-856D-07825A1AA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B2BA08F-31D8-4AA3-897D-E4D4E3D129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09757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No hay ninguna descripción de la foto disponible.">
            <a:extLst>
              <a:ext uri="{FF2B5EF4-FFF2-40B4-BE49-F238E27FC236}">
                <a16:creationId xmlns:a16="http://schemas.microsoft.com/office/drawing/2014/main" id="{891044BA-1D23-6DA8-AB78-90F935766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044" y="2033308"/>
            <a:ext cx="1894914" cy="1726825"/>
          </a:xfrm>
          <a:prstGeom prst="rect">
            <a:avLst/>
          </a:prstGeom>
        </p:spPr>
      </p:pic>
      <p:pic>
        <p:nvPicPr>
          <p:cNvPr id="6" name="Imagen 5" descr="No hay ninguna descripción de la foto disponible.">
            <a:extLst>
              <a:ext uri="{FF2B5EF4-FFF2-40B4-BE49-F238E27FC236}">
                <a16:creationId xmlns:a16="http://schemas.microsoft.com/office/drawing/2014/main" id="{695C6146-604F-AF23-CCD4-5A7996A38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838" y="1927411"/>
            <a:ext cx="1333500" cy="1714501"/>
          </a:xfrm>
          <a:prstGeom prst="rect">
            <a:avLst/>
          </a:prstGeom>
        </p:spPr>
      </p:pic>
      <p:pic>
        <p:nvPicPr>
          <p:cNvPr id="8" name="Imagen 7" descr="No hay ninguna descripción de la foto disponible.">
            <a:extLst>
              <a:ext uri="{FF2B5EF4-FFF2-40B4-BE49-F238E27FC236}">
                <a16:creationId xmlns:a16="http://schemas.microsoft.com/office/drawing/2014/main" id="{40245333-2D3F-731D-C82C-5472808B1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568" y="1927411"/>
            <a:ext cx="2167597" cy="3910856"/>
          </a:xfrm>
          <a:prstGeom prst="rect">
            <a:avLst/>
          </a:prstGeom>
        </p:spPr>
      </p:pic>
      <p:pic>
        <p:nvPicPr>
          <p:cNvPr id="9" name="Imagen 8" descr="No hay ninguna descripción de la foto disponible.">
            <a:extLst>
              <a:ext uri="{FF2B5EF4-FFF2-40B4-BE49-F238E27FC236}">
                <a16:creationId xmlns:a16="http://schemas.microsoft.com/office/drawing/2014/main" id="{5938E98E-0003-F0A1-9324-06226A0732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8605" y="3742764"/>
            <a:ext cx="1916205" cy="2420471"/>
          </a:xfrm>
          <a:prstGeom prst="rect">
            <a:avLst/>
          </a:prstGeom>
        </p:spPr>
      </p:pic>
      <p:pic>
        <p:nvPicPr>
          <p:cNvPr id="11" name="Imagen 10" descr="No hay ninguna descripción de la foto disponible.">
            <a:extLst>
              <a:ext uri="{FF2B5EF4-FFF2-40B4-BE49-F238E27FC236}">
                <a16:creationId xmlns:a16="http://schemas.microsoft.com/office/drawing/2014/main" id="{83292181-BA60-390A-684C-5D855559B3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8719" y="3597088"/>
            <a:ext cx="1826560" cy="224118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397D51C-6E68-9A9E-188C-E59304230216}"/>
              </a:ext>
            </a:extLst>
          </p:cNvPr>
          <p:cNvSpPr txBox="1"/>
          <p:nvPr/>
        </p:nvSpPr>
        <p:spPr>
          <a:xfrm>
            <a:off x="1071022" y="283827"/>
            <a:ext cx="7850021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ü"/>
            </a:pPr>
            <a:r>
              <a:rPr lang="es-ES" cap="all" dirty="0">
                <a:latin typeface="Arial"/>
                <a:cs typeface="Arial"/>
              </a:rPr>
              <a:t> lastrado "y" de Gualaceo el </a:t>
            </a:r>
            <a:r>
              <a:rPr lang="es-ES" cap="all" dirty="0" err="1">
                <a:latin typeface="Arial"/>
                <a:cs typeface="Arial"/>
              </a:rPr>
              <a:t>carmen</a:t>
            </a:r>
            <a:r>
              <a:rPr lang="es-ES" cap="all" dirty="0">
                <a:latin typeface="Arial"/>
                <a:cs typeface="Arial"/>
              </a:rPr>
              <a:t>.</a:t>
            </a:r>
            <a:endParaRPr lang="es-ES" dirty="0">
              <a:latin typeface="Rockwell" panose="02060603020205020403"/>
              <a:cs typeface="Arial"/>
            </a:endParaRPr>
          </a:p>
          <a:p>
            <a:pPr marL="285750" indent="-285750">
              <a:buFont typeface="Wingdings"/>
              <a:buChar char="ü"/>
            </a:pPr>
            <a:r>
              <a:rPr lang="es-ES" cap="all" dirty="0">
                <a:latin typeface="Arial"/>
                <a:cs typeface="Arial"/>
              </a:rPr>
              <a:t>lastrado de la </a:t>
            </a:r>
            <a:r>
              <a:rPr lang="es-ES" cap="all" dirty="0" err="1">
                <a:latin typeface="Arial"/>
                <a:cs typeface="Arial"/>
              </a:rPr>
              <a:t>via</a:t>
            </a:r>
            <a:r>
              <a:rPr lang="es-ES" cap="all" dirty="0">
                <a:latin typeface="Arial"/>
                <a:cs typeface="Arial"/>
              </a:rPr>
              <a:t> </a:t>
            </a:r>
            <a:r>
              <a:rPr lang="es-ES" cap="all" dirty="0" err="1">
                <a:latin typeface="Arial"/>
                <a:cs typeface="Arial"/>
              </a:rPr>
              <a:t>cebadaloma</a:t>
            </a:r>
            <a:r>
              <a:rPr lang="es-ES" cap="all" dirty="0">
                <a:latin typeface="Arial"/>
                <a:cs typeface="Arial"/>
              </a:rPr>
              <a:t>, la jarata, granda., </a:t>
            </a:r>
            <a:r>
              <a:rPr lang="es-ES" cap="all" dirty="0" err="1">
                <a:latin typeface="Arial"/>
                <a:cs typeface="Arial"/>
              </a:rPr>
              <a:t>chichin</a:t>
            </a:r>
            <a:r>
              <a:rPr lang="es-ES" cap="all" dirty="0">
                <a:latin typeface="Arial"/>
                <a:cs typeface="Arial"/>
              </a:rPr>
              <a:t> cementerio, </a:t>
            </a:r>
            <a:r>
              <a:rPr lang="es-ES" cap="all" dirty="0" err="1">
                <a:latin typeface="Arial"/>
                <a:cs typeface="Arial"/>
              </a:rPr>
              <a:t>via</a:t>
            </a:r>
            <a:r>
              <a:rPr lang="es-ES" cap="all" dirty="0">
                <a:latin typeface="Arial"/>
                <a:cs typeface="Arial"/>
              </a:rPr>
              <a:t> </a:t>
            </a:r>
            <a:r>
              <a:rPr lang="es-ES" cap="all" dirty="0" err="1">
                <a:latin typeface="Arial"/>
                <a:cs typeface="Arial"/>
              </a:rPr>
              <a:t>jabaspamba</a:t>
            </a:r>
            <a:r>
              <a:rPr lang="es-ES" cap="all" dirty="0">
                <a:latin typeface="Arial"/>
                <a:cs typeface="Arial"/>
              </a:rPr>
              <a:t>, </a:t>
            </a:r>
            <a:r>
              <a:rPr lang="es-ES" cap="all" dirty="0" err="1">
                <a:latin typeface="Arial"/>
                <a:cs typeface="Arial"/>
              </a:rPr>
              <a:t>cdi</a:t>
            </a:r>
            <a:r>
              <a:rPr lang="es-ES" cap="all" dirty="0">
                <a:latin typeface="Arial"/>
                <a:cs typeface="Arial"/>
              </a:rPr>
              <a:t> </a:t>
            </a:r>
            <a:r>
              <a:rPr lang="es-ES" cap="all" dirty="0" err="1">
                <a:latin typeface="Arial"/>
                <a:cs typeface="Arial"/>
              </a:rPr>
              <a:t>chichin</a:t>
            </a:r>
            <a:r>
              <a:rPr lang="es-ES" cap="all" dirty="0">
                <a:latin typeface="Arial"/>
                <a:cs typeface="Arial"/>
              </a:rPr>
              <a:t>, </a:t>
            </a:r>
            <a:r>
              <a:rPr lang="es-ES" cap="all" dirty="0" err="1">
                <a:latin typeface="Arial"/>
                <a:cs typeface="Arial"/>
              </a:rPr>
              <a:t>via</a:t>
            </a:r>
            <a:r>
              <a:rPr lang="es-ES" cap="all" dirty="0">
                <a:latin typeface="Arial"/>
                <a:cs typeface="Arial"/>
              </a:rPr>
              <a:t> </a:t>
            </a:r>
            <a:r>
              <a:rPr lang="es-ES" cap="all" dirty="0" err="1">
                <a:latin typeface="Arial"/>
                <a:cs typeface="Arial"/>
              </a:rPr>
              <a:t>chchin-guarderia</a:t>
            </a:r>
            <a:r>
              <a:rPr lang="es-ES" cap="all" dirty="0">
                <a:latin typeface="Arial"/>
                <a:cs typeface="Arial"/>
              </a:rPr>
              <a:t>, granda, lastrado de la </a:t>
            </a:r>
            <a:r>
              <a:rPr lang="es-ES" cap="all" dirty="0" err="1">
                <a:latin typeface="Arial"/>
                <a:cs typeface="Arial"/>
              </a:rPr>
              <a:t>via</a:t>
            </a:r>
            <a:r>
              <a:rPr lang="es-ES" cap="all" dirty="0">
                <a:latin typeface="Arial"/>
                <a:cs typeface="Arial"/>
              </a:rPr>
              <a:t> principal</a:t>
            </a:r>
            <a:endParaRPr lang="es-ES" dirty="0">
              <a:latin typeface="Rockwell" panose="02060603020205020403"/>
              <a:cs typeface="Arial"/>
            </a:endParaRPr>
          </a:p>
          <a:p>
            <a:pPr marL="285750" indent="-285750">
              <a:buFont typeface="Wingdings"/>
              <a:buChar char="ü"/>
            </a:pPr>
            <a:r>
              <a:rPr lang="es-ES" cap="all" dirty="0">
                <a:latin typeface="Arial"/>
                <a:cs typeface="Arial"/>
              </a:rPr>
              <a:t>apertura de 200m de vía el </a:t>
            </a:r>
            <a:r>
              <a:rPr lang="es-ES" cap="all" dirty="0" err="1">
                <a:latin typeface="Arial"/>
                <a:cs typeface="Arial"/>
              </a:rPr>
              <a:t>carmen</a:t>
            </a:r>
            <a:r>
              <a:rPr lang="es-ES" cap="all" dirty="0">
                <a:latin typeface="Arial"/>
                <a:cs typeface="Arial"/>
              </a:rPr>
              <a:t> bajo y por el tema del alcantarillado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6057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9D0498-7D17-DC7B-03F6-20D91C578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           gestion</a:t>
            </a:r>
            <a:endParaRPr lang="en-US" sz="5400">
              <a:latin typeface="Rockwell Condensed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86062B2-E0CC-31D8-B62C-3F2061BF39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003" r="3110" b="3"/>
          <a:stretch>
            <a:fillRect/>
          </a:stretch>
        </p:blipFill>
        <p:spPr>
          <a:xfrm>
            <a:off x="755397" y="2265037"/>
            <a:ext cx="3816600" cy="390715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1073E15-A4F6-8F97-92F6-39486EA7E3BF}"/>
              </a:ext>
            </a:extLst>
          </p:cNvPr>
          <p:cNvSpPr txBox="1"/>
          <p:nvPr/>
        </p:nvSpPr>
        <p:spPr>
          <a:xfrm>
            <a:off x="4872162" y="2320412"/>
            <a:ext cx="3474023" cy="385178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dirty="0" err="1">
                <a:highlight>
                  <a:srgbClr val="FFFFFF"/>
                </a:highlight>
              </a:rPr>
              <a:t>Firma</a:t>
            </a:r>
            <a:r>
              <a:rPr lang="en-US" dirty="0">
                <a:highlight>
                  <a:srgbClr val="FFFFFF"/>
                </a:highlight>
              </a:rPr>
              <a:t> de </a:t>
            </a:r>
            <a:r>
              <a:rPr lang="en-US" dirty="0" err="1">
                <a:highlight>
                  <a:srgbClr val="FFFFFF"/>
                </a:highlight>
              </a:rPr>
              <a:t>convenio</a:t>
            </a:r>
            <a:r>
              <a:rPr lang="en-US" dirty="0">
                <a:highlight>
                  <a:srgbClr val="FFFFFF"/>
                </a:highlight>
              </a:rPr>
              <a:t> con </a:t>
            </a:r>
            <a:r>
              <a:rPr lang="en-US" dirty="0" err="1">
                <a:highlight>
                  <a:srgbClr val="FFFFFF"/>
                </a:highlight>
              </a:rPr>
              <a:t>el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Gobierno</a:t>
            </a:r>
            <a:r>
              <a:rPr lang="en-US" dirty="0">
                <a:highlight>
                  <a:srgbClr val="FFFFFF"/>
                </a:highlight>
              </a:rPr>
              <a:t> Provincial </a:t>
            </a:r>
            <a:r>
              <a:rPr lang="en-US" dirty="0" err="1">
                <a:highlight>
                  <a:srgbClr val="FFFFFF"/>
                </a:highlight>
              </a:rPr>
              <a:t>por</a:t>
            </a:r>
            <a:r>
              <a:rPr lang="en-US" dirty="0">
                <a:highlight>
                  <a:srgbClr val="FFFFFF"/>
                </a:highlight>
              </a:rPr>
              <a:t> un </a:t>
            </a:r>
            <a:r>
              <a:rPr lang="en-US" dirty="0" err="1">
                <a:highlight>
                  <a:srgbClr val="FFFFFF"/>
                </a:highlight>
              </a:rPr>
              <a:t>monto</a:t>
            </a:r>
            <a:r>
              <a:rPr lang="en-US" dirty="0">
                <a:highlight>
                  <a:srgbClr val="FFFFFF"/>
                </a:highlight>
              </a:rPr>
              <a:t> de $324,942.42. Para la </a:t>
            </a:r>
            <a:r>
              <a:rPr lang="en-US" dirty="0" err="1">
                <a:highlight>
                  <a:srgbClr val="FFFFFF"/>
                </a:highlight>
              </a:rPr>
              <a:t>construcción</a:t>
            </a:r>
            <a:r>
              <a:rPr lang="en-US" dirty="0">
                <a:highlight>
                  <a:srgbClr val="FFFFFF"/>
                </a:highlight>
              </a:rPr>
              <a:t> de  </a:t>
            </a:r>
            <a:r>
              <a:rPr lang="en-US" dirty="0" err="1">
                <a:highlight>
                  <a:srgbClr val="FFFFFF"/>
                </a:highlight>
              </a:rPr>
              <a:t>Cunetas</a:t>
            </a:r>
            <a:r>
              <a:rPr lang="en-US" dirty="0">
                <a:highlight>
                  <a:srgbClr val="FFFFFF"/>
                </a:highlight>
              </a:rPr>
              <a:t> y </a:t>
            </a:r>
            <a:r>
              <a:rPr lang="en-US" dirty="0" err="1">
                <a:highlight>
                  <a:srgbClr val="FFFFFF"/>
                </a:highlight>
              </a:rPr>
              <a:t>bordillos</a:t>
            </a:r>
            <a:r>
              <a:rPr lang="en-US" dirty="0">
                <a:highlight>
                  <a:srgbClr val="FFFFFF"/>
                </a:highlight>
              </a:rPr>
              <a:t> para la </a:t>
            </a:r>
            <a:r>
              <a:rPr lang="en-US" dirty="0" err="1">
                <a:highlight>
                  <a:srgbClr val="FFFFFF"/>
                </a:highlight>
              </a:rPr>
              <a:t>vía</a:t>
            </a:r>
            <a:r>
              <a:rPr lang="en-US" dirty="0">
                <a:highlight>
                  <a:srgbClr val="FFFFFF"/>
                </a:highlight>
              </a:rPr>
              <a:t> Cuenca-</a:t>
            </a:r>
            <a:r>
              <a:rPr lang="en-US" dirty="0" err="1">
                <a:highlight>
                  <a:srgbClr val="FFFFFF"/>
                </a:highlight>
              </a:rPr>
              <a:t>Jadán</a:t>
            </a:r>
            <a:r>
              <a:rPr lang="en-US" dirty="0">
                <a:highlight>
                  <a:srgbClr val="FFFFFF"/>
                </a:highlight>
              </a:rPr>
              <a:t>-</a:t>
            </a:r>
            <a:r>
              <a:rPr lang="en-US" dirty="0" err="1">
                <a:highlight>
                  <a:srgbClr val="FFFFFF"/>
                </a:highlight>
              </a:rPr>
              <a:t>Gualaceo</a:t>
            </a:r>
            <a:r>
              <a:rPr lang="en-US" dirty="0">
                <a:highlight>
                  <a:srgbClr val="FFFFFF"/>
                </a:highlight>
              </a:rPr>
              <a:t>,  </a:t>
            </a:r>
            <a:r>
              <a:rPr lang="en-US" dirty="0" err="1">
                <a:highlight>
                  <a:srgbClr val="FFFFFF"/>
                </a:highlight>
              </a:rPr>
              <a:t>en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el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tramo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el</a:t>
            </a:r>
            <a:r>
              <a:rPr lang="en-US" dirty="0">
                <a:highlight>
                  <a:srgbClr val="FFFFFF"/>
                </a:highlight>
              </a:rPr>
              <a:t> Progreso-</a:t>
            </a:r>
            <a:r>
              <a:rPr lang="en-US" dirty="0" err="1">
                <a:highlight>
                  <a:srgbClr val="FFFFFF"/>
                </a:highlight>
              </a:rPr>
              <a:t>Vegaspamba</a:t>
            </a:r>
            <a:r>
              <a:rPr lang="en-US" dirty="0">
                <a:highlight>
                  <a:srgbClr val="FFFFFF"/>
                </a:highlight>
              </a:rPr>
              <a:t>-Jadan </a:t>
            </a:r>
            <a:r>
              <a:rPr lang="en-US" dirty="0" err="1">
                <a:highlight>
                  <a:srgbClr val="FFFFFF"/>
                </a:highlight>
              </a:rPr>
              <a:t>en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una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longitud</a:t>
            </a:r>
            <a:r>
              <a:rPr lang="en-US" dirty="0">
                <a:highlight>
                  <a:srgbClr val="FFFFFF"/>
                </a:highlight>
              </a:rPr>
              <a:t> de 5.3 km.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>
              <a:highlight>
                <a:srgbClr val="FFFFFF"/>
              </a:highlight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FB30CC-B33F-57FC-C122-4EE3024BFF75}"/>
              </a:ext>
            </a:extLst>
          </p:cNvPr>
          <p:cNvSpPr txBox="1"/>
          <p:nvPr/>
        </p:nvSpPr>
        <p:spPr>
          <a:xfrm>
            <a:off x="1896980" y="1305892"/>
            <a:ext cx="475619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539151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Título"/>
          <p:cNvSpPr txBox="1">
            <a:spLocks/>
          </p:cNvSpPr>
          <p:nvPr/>
        </p:nvSpPr>
        <p:spPr>
          <a:xfrm>
            <a:off x="467544" y="692696"/>
            <a:ext cx="7560840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28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PROYECTO 3: </a:t>
            </a:r>
          </a:p>
          <a:p>
            <a:pPr algn="ctr"/>
            <a:r>
              <a:rPr lang="es-EC" sz="28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REMODELACION DEL EDIFICIO ADMINISTRATIVO DEL GAD PARROQUIAL</a:t>
            </a:r>
          </a:p>
          <a:p>
            <a:pPr algn="ctr"/>
            <a:endParaRPr lang="es-EC" sz="2800" b="1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s-EC" sz="18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(Retroexcavadora y Motoniveladora)</a:t>
            </a:r>
          </a:p>
          <a:p>
            <a:pPr algn="ctr"/>
            <a:endParaRPr lang="es-EC" sz="2800" b="1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algn="ctr"/>
            <a:endParaRPr lang="es-EC" sz="2000" b="1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611560" y="4149080"/>
            <a:ext cx="7632848" cy="10081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200" dirty="0"/>
              <a:t>GASTO ANUAL EJECUTADO = 1,901.26</a:t>
            </a:r>
          </a:p>
        </p:txBody>
      </p:sp>
    </p:spTree>
    <p:extLst>
      <p:ext uri="{BB962C8B-B14F-4D97-AF65-F5344CB8AC3E}">
        <p14:creationId xmlns:p14="http://schemas.microsoft.com/office/powerpoint/2010/main" val="206209605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70BCBA2-204D-4948-BED8-2BD2A88C8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0828" y="404664"/>
            <a:ext cx="5182344" cy="1072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/>
              <a:t>DETALLE DE GASTO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97FD70A8-375C-48EC-9318-9A3B86EE80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514527"/>
              </p:ext>
            </p:extLst>
          </p:nvPr>
        </p:nvGraphicFramePr>
        <p:xfrm>
          <a:off x="1763688" y="2132856"/>
          <a:ext cx="5765192" cy="111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9549">
                  <a:extLst>
                    <a:ext uri="{9D8B030D-6E8A-4147-A177-3AD203B41FA5}">
                      <a16:colId xmlns:a16="http://schemas.microsoft.com/office/drawing/2014/main" val="2860203983"/>
                    </a:ext>
                  </a:extLst>
                </a:gridCol>
                <a:gridCol w="1995643">
                  <a:extLst>
                    <a:ext uri="{9D8B030D-6E8A-4147-A177-3AD203B41FA5}">
                      <a16:colId xmlns:a16="http://schemas.microsoft.com/office/drawing/2014/main" val="3891046048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Arial MT"/>
                        </a:rPr>
                        <a:t>DETALLE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2000" b="1" i="0" u="none" strike="noStrike">
                          <a:solidFill>
                            <a:srgbClr val="FFFFFF"/>
                          </a:solidFill>
                          <a:effectLst/>
                          <a:latin typeface="Arial MT"/>
                        </a:rPr>
                        <a:t>     ANUAL</a:t>
                      </a:r>
                      <a:endParaRPr lang="es-EC" sz="2000" b="1" i="0" u="none" strike="noStrike">
                        <a:solidFill>
                          <a:srgbClr val="FFFFFF"/>
                        </a:solidFill>
                        <a:effectLst/>
                        <a:latin typeface="Arial M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2584325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C" sz="2000" u="none" strike="noStrike">
                          <a:effectLst/>
                        </a:rPr>
                        <a:t>ASESORAMIENTO Técnico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000" u="none" strike="noStrike">
                          <a:effectLst/>
                        </a:rPr>
                        <a:t>1901.26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7620" marT="7620" marB="0" anchor="ctr"/>
                </a:tc>
                <a:extLst>
                  <a:ext uri="{0D108BD9-81ED-4DB2-BD59-A6C34878D82A}">
                    <a16:rowId xmlns:a16="http://schemas.microsoft.com/office/drawing/2014/main" val="2529364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90861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7">
            <a:extLst>
              <a:ext uri="{FF2B5EF4-FFF2-40B4-BE49-F238E27FC236}">
                <a16:creationId xmlns:a16="http://schemas.microsoft.com/office/drawing/2014/main" id="{EE6C75A5-F4B8-415F-B4EA-A9AD45087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D9CC178-C06A-480F-AAFC-127638C29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7235C6D-8D65-4BC6-AE0E-523AB3C8D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FA09304C-28F7-4E8D-883F-50432A7C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29AD6DE7-4C8D-496F-A9FF-3442D00D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447C25D7-975B-4E64-A3A6-AA09C5795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67A5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Edificio con letrero en frente y tienda al lado&#10;&#10;El contenido generado por IA puede ser incorrecto.">
            <a:extLst>
              <a:ext uri="{FF2B5EF4-FFF2-40B4-BE49-F238E27FC236}">
                <a16:creationId xmlns:a16="http://schemas.microsoft.com/office/drawing/2014/main" id="{CA6A03B6-ED96-F97A-2BF8-04677BB192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28" r="7218"/>
          <a:stretch>
            <a:fillRect/>
          </a:stretch>
        </p:blipFill>
        <p:spPr>
          <a:xfrm>
            <a:off x="549835" y="789143"/>
            <a:ext cx="81787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041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7">
            <a:extLst>
              <a:ext uri="{FF2B5EF4-FFF2-40B4-BE49-F238E27FC236}">
                <a16:creationId xmlns:a16="http://schemas.microsoft.com/office/drawing/2014/main" id="{EE6C75A5-F4B8-415F-B4EA-A9AD45087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D9CC178-C06A-480F-AAFC-127638C29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7235C6D-8D65-4BC6-AE0E-523AB3C8D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pic>
        <p:nvPicPr>
          <p:cNvPr id="3" name="Imagen 2" descr="Imagen que contiene lego, juguete, edificio, interior&#10;&#10;El contenido generado por IA puede ser incorrecto.">
            <a:extLst>
              <a:ext uri="{FF2B5EF4-FFF2-40B4-BE49-F238E27FC236}">
                <a16:creationId xmlns:a16="http://schemas.microsoft.com/office/drawing/2014/main" id="{9AFA3F1F-B811-DA8C-4E98-98D013FE0D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375" r="-1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5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ABE328F-F937-166C-4052-3779C1369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12" y="156882"/>
            <a:ext cx="8718177" cy="6544236"/>
          </a:xfrm>
          <a:prstGeom prst="rect">
            <a:avLst/>
          </a:prstGeom>
        </p:spPr>
      </p:pic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8D1A7FFC-35C6-AEB7-63A6-F2E4019B0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804" y="160658"/>
            <a:ext cx="1414627" cy="140397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4BAE819-D0BF-46B2-70C5-1B771F541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107140" y="6166264"/>
            <a:ext cx="5700077" cy="794802"/>
          </a:xfrm>
          <a:prstGeom prst="blockArc">
            <a:avLst/>
          </a:prstGeom>
          <a:noFill/>
        </p:spPr>
        <p:txBody>
          <a:bodyPr rot="0" spcFirstLastPara="0" vertOverflow="overflow" horzOverflow="overflow" vert="horz" wrap="square" lIns="91440" tIns="45720" rIns="594359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000" b="1"/>
              <a:t>RENDICION DE CUENTAS 2025</a:t>
            </a:r>
          </a:p>
        </p:txBody>
      </p:sp>
    </p:spTree>
    <p:extLst>
      <p:ext uri="{BB962C8B-B14F-4D97-AF65-F5344CB8AC3E}">
        <p14:creationId xmlns:p14="http://schemas.microsoft.com/office/powerpoint/2010/main" val="18448788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TM03090434[[fn=Letras en madera]]</Template>
  <TotalTime>457</TotalTime>
  <Words>2198</Words>
  <Application>Microsoft Office PowerPoint</Application>
  <PresentationFormat>Presentación en pantalla (4:3)</PresentationFormat>
  <Paragraphs>503</Paragraphs>
  <Slides>78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78</vt:i4>
      </vt:variant>
    </vt:vector>
  </HeadingPairs>
  <TitlesOfParts>
    <vt:vector size="92" baseType="lpstr">
      <vt:lpstr>Arial</vt:lpstr>
      <vt:lpstr>Arial MT</vt:lpstr>
      <vt:lpstr>Arial Rounded MT Bold</vt:lpstr>
      <vt:lpstr>Calibri</vt:lpstr>
      <vt:lpstr>Cooper Black</vt:lpstr>
      <vt:lpstr>Elephant</vt:lpstr>
      <vt:lpstr>Rockwell</vt:lpstr>
      <vt:lpstr>Rockwell Condensed</vt:lpstr>
      <vt:lpstr>Rockwell Extra Bold</vt:lpstr>
      <vt:lpstr>Segoe UI</vt:lpstr>
      <vt:lpstr>Times New Roman</vt:lpstr>
      <vt:lpstr>Trebuchet MS</vt:lpstr>
      <vt:lpstr>Wingdings</vt:lpstr>
      <vt:lpstr>Wood Type</vt:lpstr>
      <vt:lpstr>Presentación de PowerPoint</vt:lpstr>
      <vt:lpstr>Presentación de PowerPoint</vt:lpstr>
      <vt:lpstr>BASE LEGAL  QUE AMPARA</vt:lpstr>
      <vt:lpstr>INGRESOS OBTENIDOS    AÑO 2025 </vt:lpstr>
      <vt:lpstr>IMPUESTOS </vt:lpstr>
      <vt:lpstr>TASAS Y CONTRIBUCIONES</vt:lpstr>
      <vt:lpstr>RENTAS DE INVERSIONES Y MULTAS</vt:lpstr>
      <vt:lpstr>OTROS INGRESOS</vt:lpstr>
      <vt:lpstr>Presentación de PowerPoint</vt:lpstr>
      <vt:lpstr>INGRESOS DE FINANCIAMIENTO</vt:lpstr>
      <vt:lpstr>TOTAL DE INGRESOS  </vt:lpstr>
      <vt:lpstr>Presentación de PowerPoint</vt:lpstr>
      <vt:lpstr>Presentación de PowerPoint</vt:lpstr>
      <vt:lpstr>GASTOS CORRIENTES</vt:lpstr>
      <vt:lpstr>Presentación de PowerPoint</vt:lpstr>
      <vt:lpstr>GASTOS FINANCIEROS</vt:lpstr>
      <vt:lpstr>APORTES A OTRAS ENTIDADES</vt:lpstr>
      <vt:lpstr>Presentación de PowerPoint</vt:lpstr>
      <vt:lpstr>APLICACIÓN DEL FINANCIAMIENTO</vt:lpstr>
      <vt:lpstr>PROYECTOS   DE                                              INVERSIÓN EJECUTADOS   EN EL AÑO 2025</vt:lpstr>
      <vt:lpstr>COMPONENTE  SOCIO CULTURAL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actividades</vt:lpstr>
      <vt:lpstr>Presentación de PowerPoint</vt:lpstr>
      <vt:lpstr>Presentación de PowerPoint</vt:lpstr>
      <vt:lpstr>Presentación de PowerPoint</vt:lpstr>
      <vt:lpstr>Presentación de PowerPoint</vt:lpstr>
      <vt:lpstr>Inversion</vt:lpstr>
      <vt:lpstr>gestion</vt:lpstr>
      <vt:lpstr>Presentación de PowerPoint</vt:lpstr>
      <vt:lpstr>Presentación de PowerPoint</vt:lpstr>
      <vt:lpstr>DESARROLLO SOCIAL Y PRODUCTIVO</vt:lpstr>
      <vt:lpstr>COMPONENTE  ECONÓMICO PRODUCTIVO</vt:lpstr>
      <vt:lpstr>Presentación de PowerPoint</vt:lpstr>
      <vt:lpstr>DETALLE DEL GASTO</vt:lpstr>
      <vt:lpstr>actividades</vt:lpstr>
      <vt:lpstr>COMPONENTE  BIOFÍSICO</vt:lpstr>
      <vt:lpstr>Presentación de PowerPoint</vt:lpstr>
      <vt:lpstr>Presentación de PowerPoint</vt:lpstr>
      <vt:lpstr>Presentación de PowerPoint</vt:lpstr>
      <vt:lpstr>Presentación de PowerPoint</vt:lpstr>
      <vt:lpstr>COMPONENTE  ASENTAMIENTOS HUMANOS, MOVILIDAD ENERGÍA Y CONECTIVIDAD</vt:lpstr>
      <vt:lpstr>Presentación de PowerPoint</vt:lpstr>
      <vt:lpstr>Presentación de PowerPoint</vt:lpstr>
      <vt:lpstr>Presentación de PowerPoint</vt:lpstr>
      <vt:lpstr>actividades</vt:lpstr>
      <vt:lpstr>1-Adoquinado de la calle manuel jesus fajardo. (maestro segundo)</vt:lpstr>
      <vt:lpstr>actividades</vt:lpstr>
      <vt:lpstr>Presentación de PowerPoint</vt:lpstr>
      <vt:lpstr>Presentación de PowerPoint</vt:lpstr>
      <vt:lpstr>Presentación de PowerPoint</vt:lpstr>
      <vt:lpstr>Presentación de PowerPoint</vt:lpstr>
      <vt:lpstr>actividades</vt:lpstr>
      <vt:lpstr>Presentación de PowerPoint</vt:lpstr>
      <vt:lpstr>Presentación de PowerPoint</vt:lpstr>
      <vt:lpstr>           gestion</vt:lpstr>
      <vt:lpstr>Presentación de PowerPoint</vt:lpstr>
      <vt:lpstr>DETALLE DE GASTO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Sean todos cordialmente</dc:title>
  <dc:creator>WILLIAM ROCANO</dc:creator>
  <cp:lastModifiedBy>Junta de Riego Chicticay Paute</cp:lastModifiedBy>
  <cp:revision>191</cp:revision>
  <dcterms:created xsi:type="dcterms:W3CDTF">2018-03-28T13:16:09Z</dcterms:created>
  <dcterms:modified xsi:type="dcterms:W3CDTF">2026-05-19T12:04:52Z</dcterms:modified>
</cp:coreProperties>
</file>